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2022-02-04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78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2022-02-04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23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2022-02-04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2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2022-02-04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1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2022-02-04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110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2022-02-04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495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2022-02-04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619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2022-02-04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804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2022-02-04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062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2022-02-04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312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2022-02-04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256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B664E-46D3-403C-9AF3-7CA6B7DECE7D}" type="datetimeFigureOut">
              <a:rPr lang="pl-PL" smtClean="0"/>
              <a:t>2022-02-04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18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Łącznik łamany 47"/>
          <p:cNvCxnSpPr>
            <a:endCxn id="172" idx="1"/>
          </p:cNvCxnSpPr>
          <p:nvPr/>
        </p:nvCxnSpPr>
        <p:spPr>
          <a:xfrm>
            <a:off x="696085" y="5068702"/>
            <a:ext cx="443439" cy="201763"/>
          </a:xfrm>
          <a:prstGeom prst="bentConnector3">
            <a:avLst>
              <a:gd name="adj1" fmla="val -478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łamany 45"/>
          <p:cNvCxnSpPr>
            <a:endCxn id="130" idx="1"/>
          </p:cNvCxnSpPr>
          <p:nvPr/>
        </p:nvCxnSpPr>
        <p:spPr>
          <a:xfrm rot="16200000" flipH="1">
            <a:off x="-1769980" y="3227021"/>
            <a:ext cx="4465174" cy="322337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łamany 41"/>
          <p:cNvCxnSpPr/>
          <p:nvPr/>
        </p:nvCxnSpPr>
        <p:spPr>
          <a:xfrm rot="16200000" flipH="1">
            <a:off x="-1355435" y="2922879"/>
            <a:ext cx="3656844" cy="336573"/>
          </a:xfrm>
          <a:prstGeom prst="bentConnector3">
            <a:avLst>
              <a:gd name="adj1" fmla="val 9988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łamany 39"/>
          <p:cNvCxnSpPr/>
          <p:nvPr/>
        </p:nvCxnSpPr>
        <p:spPr>
          <a:xfrm rot="16200000" flipH="1">
            <a:off x="-1062421" y="2854707"/>
            <a:ext cx="3057975" cy="329090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łamany 36"/>
          <p:cNvCxnSpPr/>
          <p:nvPr/>
        </p:nvCxnSpPr>
        <p:spPr>
          <a:xfrm rot="16200000" flipH="1">
            <a:off x="-992515" y="2537206"/>
            <a:ext cx="2923269" cy="330118"/>
          </a:xfrm>
          <a:prstGeom prst="bentConnector3">
            <a:avLst>
              <a:gd name="adj1" fmla="val 100097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Łącznik łamany 243"/>
          <p:cNvCxnSpPr>
            <a:endCxn id="103" idx="1"/>
          </p:cNvCxnSpPr>
          <p:nvPr/>
        </p:nvCxnSpPr>
        <p:spPr>
          <a:xfrm>
            <a:off x="696807" y="3370992"/>
            <a:ext cx="451162" cy="176492"/>
          </a:xfrm>
          <a:prstGeom prst="bentConnector3">
            <a:avLst>
              <a:gd name="adj1" fmla="val -97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łamany 33"/>
          <p:cNvCxnSpPr>
            <a:endCxn id="105" idx="1"/>
          </p:cNvCxnSpPr>
          <p:nvPr/>
        </p:nvCxnSpPr>
        <p:spPr>
          <a:xfrm rot="16200000" flipH="1">
            <a:off x="693062" y="3373552"/>
            <a:ext cx="458825" cy="451335"/>
          </a:xfrm>
          <a:prstGeom prst="bent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Łącznik łamany 241"/>
          <p:cNvCxnSpPr/>
          <p:nvPr/>
        </p:nvCxnSpPr>
        <p:spPr>
          <a:xfrm rot="16200000" flipH="1">
            <a:off x="-383767" y="2217425"/>
            <a:ext cx="1699769" cy="322428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Łącznik łamany 238"/>
          <p:cNvCxnSpPr>
            <a:endCxn id="160" idx="1"/>
          </p:cNvCxnSpPr>
          <p:nvPr/>
        </p:nvCxnSpPr>
        <p:spPr>
          <a:xfrm rot="16200000" flipH="1">
            <a:off x="672426" y="2115476"/>
            <a:ext cx="492749" cy="466013"/>
          </a:xfrm>
          <a:prstGeom prst="bent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Łącznik łamany 235"/>
          <p:cNvCxnSpPr>
            <a:endCxn id="154" idx="1"/>
          </p:cNvCxnSpPr>
          <p:nvPr/>
        </p:nvCxnSpPr>
        <p:spPr>
          <a:xfrm>
            <a:off x="688975" y="2111942"/>
            <a:ext cx="458284" cy="174702"/>
          </a:xfrm>
          <a:prstGeom prst="bentConnector3">
            <a:avLst>
              <a:gd name="adj1" fmla="val -575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Łącznik łamany 225"/>
          <p:cNvCxnSpPr>
            <a:endCxn id="38" idx="1"/>
          </p:cNvCxnSpPr>
          <p:nvPr/>
        </p:nvCxnSpPr>
        <p:spPr>
          <a:xfrm>
            <a:off x="302226" y="1265511"/>
            <a:ext cx="331165" cy="247536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łamany 231"/>
          <p:cNvCxnSpPr>
            <a:endCxn id="52" idx="1"/>
          </p:cNvCxnSpPr>
          <p:nvPr/>
        </p:nvCxnSpPr>
        <p:spPr>
          <a:xfrm rot="16200000" flipH="1">
            <a:off x="123466" y="1452723"/>
            <a:ext cx="690430" cy="328592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łamany 23"/>
          <p:cNvCxnSpPr>
            <a:stCxn id="2" idx="1"/>
          </p:cNvCxnSpPr>
          <p:nvPr/>
        </p:nvCxnSpPr>
        <p:spPr>
          <a:xfrm rot="10800000" flipV="1">
            <a:off x="1446416" y="550024"/>
            <a:ext cx="2732553" cy="413419"/>
          </a:xfrm>
          <a:prstGeom prst="bentConnector3">
            <a:avLst>
              <a:gd name="adj1" fmla="val 10019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łamany 27"/>
          <p:cNvCxnSpPr/>
          <p:nvPr/>
        </p:nvCxnSpPr>
        <p:spPr>
          <a:xfrm rot="10800000" flipV="1">
            <a:off x="3757356" y="669872"/>
            <a:ext cx="421613" cy="293570"/>
          </a:xfrm>
          <a:prstGeom prst="bentConnector3">
            <a:avLst>
              <a:gd name="adj1" fmla="val 10033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4178968" y="385010"/>
            <a:ext cx="3104147" cy="33003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PREZYDENT</a:t>
            </a: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MIASTA</a:t>
            </a:r>
            <a:endParaRPr lang="pl-P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73298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ZASTĘPCA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PREZYDENTA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Prostokąt 37"/>
          <p:cNvSpPr/>
          <p:nvPr/>
        </p:nvSpPr>
        <p:spPr>
          <a:xfrm>
            <a:off x="633391" y="1355290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Ewidencji i Obrotu Nieruchomościami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Prostokąt 51"/>
          <p:cNvSpPr/>
          <p:nvPr/>
        </p:nvSpPr>
        <p:spPr>
          <a:xfrm>
            <a:off x="632977" y="1812526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Infrastruktury i Zieleni Miejskiej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Prostokąt 92"/>
          <p:cNvSpPr/>
          <p:nvPr/>
        </p:nvSpPr>
        <p:spPr>
          <a:xfrm>
            <a:off x="1909593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 I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Prostokąt 93"/>
          <p:cNvSpPr/>
          <p:nvPr/>
        </p:nvSpPr>
        <p:spPr>
          <a:xfrm>
            <a:off x="7283115" y="385010"/>
            <a:ext cx="381220" cy="3300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Prostokąt 96"/>
          <p:cNvSpPr/>
          <p:nvPr/>
        </p:nvSpPr>
        <p:spPr>
          <a:xfrm>
            <a:off x="2259782" y="1354689"/>
            <a:ext cx="513348" cy="31451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Prostokąt 97"/>
          <p:cNvSpPr/>
          <p:nvPr/>
        </p:nvSpPr>
        <p:spPr>
          <a:xfrm>
            <a:off x="2270206" y="1808135"/>
            <a:ext cx="513348" cy="30460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WIZ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0" name="Prostokąt 99"/>
          <p:cNvSpPr/>
          <p:nvPr/>
        </p:nvSpPr>
        <p:spPr>
          <a:xfrm>
            <a:off x="630457" y="3078816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Inwestycji Miejskich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Prostokąt 100"/>
          <p:cNvSpPr/>
          <p:nvPr/>
        </p:nvSpPr>
        <p:spPr>
          <a:xfrm>
            <a:off x="2265393" y="3078816"/>
            <a:ext cx="513348" cy="30017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Prostokąt 102"/>
          <p:cNvSpPr/>
          <p:nvPr/>
        </p:nvSpPr>
        <p:spPr>
          <a:xfrm>
            <a:off x="1147969" y="3436273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ZWiK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" name="Prostokąt 104"/>
          <p:cNvSpPr/>
          <p:nvPr/>
        </p:nvSpPr>
        <p:spPr>
          <a:xfrm>
            <a:off x="1148142" y="3717422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 sp.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1" name="Prostokąt 120"/>
          <p:cNvSpPr/>
          <p:nvPr/>
        </p:nvSpPr>
        <p:spPr>
          <a:xfrm>
            <a:off x="631815" y="4014121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Ochrony Środowiska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Leśnictwa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Prostokąt 121"/>
          <p:cNvSpPr/>
          <p:nvPr/>
        </p:nvSpPr>
        <p:spPr>
          <a:xfrm>
            <a:off x="2266645" y="4014121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WOS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4" name="Prostokąt 123"/>
          <p:cNvSpPr/>
          <p:nvPr/>
        </p:nvSpPr>
        <p:spPr>
          <a:xfrm>
            <a:off x="630456" y="4400063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Pozyskiwania Funduszy Zewnętrznych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" name="Prostokąt 124"/>
          <p:cNvSpPr/>
          <p:nvPr/>
        </p:nvSpPr>
        <p:spPr>
          <a:xfrm>
            <a:off x="2269272" y="4400655"/>
            <a:ext cx="513348" cy="2951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WPF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7" name="Prostokąt 126"/>
          <p:cNvSpPr/>
          <p:nvPr/>
        </p:nvSpPr>
        <p:spPr>
          <a:xfrm>
            <a:off x="636380" y="4769880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Rozwoju Gospodarczego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Obsługi Inwestorów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" name="Prostokąt 127"/>
          <p:cNvSpPr/>
          <p:nvPr/>
        </p:nvSpPr>
        <p:spPr>
          <a:xfrm>
            <a:off x="2274614" y="4772647"/>
            <a:ext cx="505324" cy="29941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WRG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0" name="Prostokąt 129"/>
          <p:cNvSpPr/>
          <p:nvPr/>
        </p:nvSpPr>
        <p:spPr>
          <a:xfrm>
            <a:off x="623776" y="5471069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Urbanistyki i Architektury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Prostokąt 130"/>
          <p:cNvSpPr/>
          <p:nvPr/>
        </p:nvSpPr>
        <p:spPr>
          <a:xfrm>
            <a:off x="2265393" y="5471069"/>
            <a:ext cx="513348" cy="30396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WUA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Prostokąt 42"/>
          <p:cNvSpPr/>
          <p:nvPr/>
        </p:nvSpPr>
        <p:spPr>
          <a:xfrm>
            <a:off x="2980768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ZASTĘPCA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PREZYDENTA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4617063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 </a:t>
            </a:r>
            <a:r>
              <a:rPr lang="pl-PL" sz="8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7" name="Łącznik prosty 56"/>
          <p:cNvCxnSpPr/>
          <p:nvPr/>
        </p:nvCxnSpPr>
        <p:spPr>
          <a:xfrm flipH="1">
            <a:off x="2984319" y="1509785"/>
            <a:ext cx="33221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rostokąt 58"/>
          <p:cNvSpPr/>
          <p:nvPr/>
        </p:nvSpPr>
        <p:spPr>
          <a:xfrm>
            <a:off x="3337931" y="1352028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Edukacji</a:t>
            </a:r>
          </a:p>
        </p:txBody>
      </p:sp>
      <p:sp>
        <p:nvSpPr>
          <p:cNvPr id="60" name="Prostokąt 59"/>
          <p:cNvSpPr/>
          <p:nvPr/>
        </p:nvSpPr>
        <p:spPr>
          <a:xfrm>
            <a:off x="4958837" y="1360617"/>
            <a:ext cx="513348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2" name="Łącznik prosty 61"/>
          <p:cNvCxnSpPr/>
          <p:nvPr/>
        </p:nvCxnSpPr>
        <p:spPr>
          <a:xfrm>
            <a:off x="3336193" y="1855436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rostokąt 62"/>
          <p:cNvSpPr/>
          <p:nvPr/>
        </p:nvSpPr>
        <p:spPr>
          <a:xfrm>
            <a:off x="3847898" y="1726602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Przedszkola Miejskie</a:t>
            </a:r>
          </a:p>
        </p:txBody>
      </p:sp>
      <p:cxnSp>
        <p:nvCxnSpPr>
          <p:cNvPr id="65" name="Łącznik prosty 64"/>
          <p:cNvCxnSpPr/>
          <p:nvPr/>
        </p:nvCxnSpPr>
        <p:spPr>
          <a:xfrm>
            <a:off x="3344794" y="2112208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Prostokąt 65"/>
          <p:cNvSpPr/>
          <p:nvPr/>
        </p:nvSpPr>
        <p:spPr>
          <a:xfrm>
            <a:off x="3851165" y="2295814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Poradnia Psychologiczno-Pedagogiczna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Prostokąt 67"/>
          <p:cNvSpPr/>
          <p:nvPr/>
        </p:nvSpPr>
        <p:spPr>
          <a:xfrm>
            <a:off x="3849540" y="2006725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podstawowe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ponadpodstawowe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9" name="Łącznik prosty 68"/>
          <p:cNvCxnSpPr/>
          <p:nvPr/>
        </p:nvCxnSpPr>
        <p:spPr>
          <a:xfrm>
            <a:off x="3342060" y="2679844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rostokąt 69"/>
          <p:cNvSpPr/>
          <p:nvPr/>
        </p:nvSpPr>
        <p:spPr>
          <a:xfrm>
            <a:off x="3839741" y="2581716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Specjalny Ośrodek Szkolno-Wychowawczy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2" name="Łącznik prosty 71"/>
          <p:cNvCxnSpPr/>
          <p:nvPr/>
        </p:nvCxnSpPr>
        <p:spPr>
          <a:xfrm>
            <a:off x="3347181" y="2989127"/>
            <a:ext cx="503104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Prostokąt 72"/>
          <p:cNvSpPr/>
          <p:nvPr/>
        </p:nvSpPr>
        <p:spPr>
          <a:xfrm>
            <a:off x="3851042" y="2877916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Szkolne Schronisko Młodzieżowe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7" name="Łącznik prosty 76"/>
          <p:cNvCxnSpPr/>
          <p:nvPr/>
        </p:nvCxnSpPr>
        <p:spPr>
          <a:xfrm flipH="1">
            <a:off x="2990855" y="3625234"/>
            <a:ext cx="33221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Prostokąt 77"/>
          <p:cNvSpPr/>
          <p:nvPr/>
        </p:nvSpPr>
        <p:spPr>
          <a:xfrm>
            <a:off x="3324136" y="3450335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Promocji, Turystyki, Kultury i Sportu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Prostokąt 78"/>
          <p:cNvSpPr/>
          <p:nvPr/>
        </p:nvSpPr>
        <p:spPr>
          <a:xfrm>
            <a:off x="4971321" y="3431095"/>
            <a:ext cx="513348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WPT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1" name="Łącznik prosty 80"/>
          <p:cNvCxnSpPr/>
          <p:nvPr/>
        </p:nvCxnSpPr>
        <p:spPr>
          <a:xfrm>
            <a:off x="3333757" y="4758122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Prostokąt 81"/>
          <p:cNvSpPr/>
          <p:nvPr/>
        </p:nvSpPr>
        <p:spPr>
          <a:xfrm>
            <a:off x="3857123" y="3829549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Miejski Dom Kultury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3" name="Łącznik prosty 82"/>
          <p:cNvCxnSpPr/>
          <p:nvPr/>
        </p:nvCxnSpPr>
        <p:spPr>
          <a:xfrm>
            <a:off x="3325710" y="3960898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rostokąt 83"/>
          <p:cNvSpPr/>
          <p:nvPr/>
        </p:nvSpPr>
        <p:spPr>
          <a:xfrm>
            <a:off x="3863634" y="4106556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OSiR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„Wyspiarz”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5" name="Łącznik prosty 84"/>
          <p:cNvCxnSpPr/>
          <p:nvPr/>
        </p:nvCxnSpPr>
        <p:spPr>
          <a:xfrm>
            <a:off x="3333757" y="4217767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Prostokąt 85"/>
          <p:cNvSpPr/>
          <p:nvPr/>
        </p:nvSpPr>
        <p:spPr>
          <a:xfrm>
            <a:off x="3847103" y="4395245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Miejska Biblioteka Publiczna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7" name="Łącznik prosty 86"/>
          <p:cNvCxnSpPr/>
          <p:nvPr/>
        </p:nvCxnSpPr>
        <p:spPr>
          <a:xfrm>
            <a:off x="3333757" y="4506456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Prostokąt 87"/>
          <p:cNvSpPr/>
          <p:nvPr/>
        </p:nvSpPr>
        <p:spPr>
          <a:xfrm>
            <a:off x="3839740" y="4678220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Muzeum Rybołówstwa Morskiego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2" name="Łącznik prosty 91"/>
          <p:cNvCxnSpPr/>
          <p:nvPr/>
        </p:nvCxnSpPr>
        <p:spPr>
          <a:xfrm flipH="1">
            <a:off x="2977313" y="5151812"/>
            <a:ext cx="33221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Prostokąt 94"/>
          <p:cNvSpPr/>
          <p:nvPr/>
        </p:nvSpPr>
        <p:spPr>
          <a:xfrm>
            <a:off x="3315127" y="4973031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Zdrowia i Polityki Społecznej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Prostokąt 95"/>
          <p:cNvSpPr/>
          <p:nvPr/>
        </p:nvSpPr>
        <p:spPr>
          <a:xfrm>
            <a:off x="4962688" y="4978358"/>
            <a:ext cx="513348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WZP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Prostokąt 107"/>
          <p:cNvSpPr/>
          <p:nvPr/>
        </p:nvSpPr>
        <p:spPr>
          <a:xfrm>
            <a:off x="5945524" y="5338355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Powiatowy Urząd Pracy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9" name="Łącznik prosty 108"/>
          <p:cNvCxnSpPr/>
          <p:nvPr/>
        </p:nvCxnSpPr>
        <p:spPr>
          <a:xfrm>
            <a:off x="3323072" y="5750035"/>
            <a:ext cx="530082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Prostokąt 109"/>
          <p:cNvSpPr/>
          <p:nvPr/>
        </p:nvSpPr>
        <p:spPr>
          <a:xfrm>
            <a:off x="3826332" y="5622468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Żłobek Miejski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1" name="Łącznik prosty 110"/>
          <p:cNvCxnSpPr/>
          <p:nvPr/>
        </p:nvCxnSpPr>
        <p:spPr>
          <a:xfrm flipV="1">
            <a:off x="3342060" y="6032286"/>
            <a:ext cx="530080" cy="4239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Prostokąt 111"/>
          <p:cNvSpPr/>
          <p:nvPr/>
        </p:nvSpPr>
        <p:spPr>
          <a:xfrm>
            <a:off x="3841975" y="5912735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Wielofunkcyjna Placówka Opiekuńczo-Wychowawcza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5" name="Łącznik prosty 114"/>
          <p:cNvCxnSpPr/>
          <p:nvPr/>
        </p:nvCxnSpPr>
        <p:spPr>
          <a:xfrm>
            <a:off x="3323072" y="6299318"/>
            <a:ext cx="530082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Prostokąt 115"/>
          <p:cNvSpPr/>
          <p:nvPr/>
        </p:nvSpPr>
        <p:spPr>
          <a:xfrm>
            <a:off x="3841975" y="6460770"/>
            <a:ext cx="1636295" cy="29358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Zakład Pielęgnacyjno-Opiekuńczy „Fregata” sp. </a:t>
            </a:r>
            <a:r>
              <a:rPr lang="pl-PL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o.o. 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7" name="Łącznik prosty 116"/>
          <p:cNvCxnSpPr>
            <a:stCxn id="94" idx="3"/>
          </p:cNvCxnSpPr>
          <p:nvPr/>
        </p:nvCxnSpPr>
        <p:spPr>
          <a:xfrm>
            <a:off x="7664335" y="550025"/>
            <a:ext cx="262300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Łącznik prosty 117"/>
          <p:cNvCxnSpPr>
            <a:endCxn id="119" idx="0"/>
          </p:cNvCxnSpPr>
          <p:nvPr/>
        </p:nvCxnSpPr>
        <p:spPr>
          <a:xfrm>
            <a:off x="10287335" y="545520"/>
            <a:ext cx="0" cy="417924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Prostokąt 118"/>
          <p:cNvSpPr/>
          <p:nvPr/>
        </p:nvSpPr>
        <p:spPr>
          <a:xfrm>
            <a:off x="9469187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SEKRETARZ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Prostokąt 131"/>
          <p:cNvSpPr/>
          <p:nvPr/>
        </p:nvSpPr>
        <p:spPr>
          <a:xfrm>
            <a:off x="11105482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8" name="Łącznik prosty 137"/>
          <p:cNvCxnSpPr/>
          <p:nvPr/>
        </p:nvCxnSpPr>
        <p:spPr>
          <a:xfrm>
            <a:off x="7664335" y="669872"/>
            <a:ext cx="0" cy="29357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Prostokąt 138"/>
          <p:cNvSpPr/>
          <p:nvPr/>
        </p:nvSpPr>
        <p:spPr>
          <a:xfrm>
            <a:off x="6861936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SKARBNIK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0" name="Prostokąt 139"/>
          <p:cNvSpPr/>
          <p:nvPr/>
        </p:nvSpPr>
        <p:spPr>
          <a:xfrm>
            <a:off x="8498231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SKR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4" name="Łącznik prosty 143"/>
          <p:cNvCxnSpPr/>
          <p:nvPr/>
        </p:nvCxnSpPr>
        <p:spPr>
          <a:xfrm flipH="1">
            <a:off x="5568494" y="460841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Prostokąt 144"/>
          <p:cNvSpPr/>
          <p:nvPr/>
        </p:nvSpPr>
        <p:spPr>
          <a:xfrm>
            <a:off x="9445116" y="5776100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Straż Miejska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6" name="Prostokąt 145"/>
          <p:cNvSpPr/>
          <p:nvPr/>
        </p:nvSpPr>
        <p:spPr>
          <a:xfrm>
            <a:off x="11081412" y="5775035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7" name="Łącznik prosty 146"/>
          <p:cNvCxnSpPr/>
          <p:nvPr/>
        </p:nvCxnSpPr>
        <p:spPr>
          <a:xfrm flipH="1" flipV="1">
            <a:off x="5568542" y="5027046"/>
            <a:ext cx="340237" cy="56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Prostokąt 147"/>
          <p:cNvSpPr/>
          <p:nvPr/>
        </p:nvSpPr>
        <p:spPr>
          <a:xfrm>
            <a:off x="5933867" y="4458706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Samodzielne stanowisko ds. Ochrony Informacji Niejawnych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" name="Prostokąt 148"/>
          <p:cNvSpPr/>
          <p:nvPr/>
        </p:nvSpPr>
        <p:spPr>
          <a:xfrm>
            <a:off x="7554918" y="4470680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OIN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Prostokąt 150"/>
          <p:cNvSpPr/>
          <p:nvPr/>
        </p:nvSpPr>
        <p:spPr>
          <a:xfrm>
            <a:off x="5941093" y="4872464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Inspektor Ochrony Danych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2" name="Prostokąt 151"/>
          <p:cNvSpPr/>
          <p:nvPr/>
        </p:nvSpPr>
        <p:spPr>
          <a:xfrm>
            <a:off x="7561665" y="4874063"/>
            <a:ext cx="513348" cy="30396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IOD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4" name="Prostokąt 153"/>
          <p:cNvSpPr/>
          <p:nvPr/>
        </p:nvSpPr>
        <p:spPr>
          <a:xfrm>
            <a:off x="1147259" y="2175433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Komunikacja Autobusowa</a:t>
            </a:r>
          </a:p>
          <a:p>
            <a:pPr algn="ctr"/>
            <a:r>
              <a:rPr lang="pl-PL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</a:t>
            </a:r>
            <a:r>
              <a:rPr lang="pl-PL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5" name="Łącznik prosty 154"/>
          <p:cNvCxnSpPr/>
          <p:nvPr/>
        </p:nvCxnSpPr>
        <p:spPr>
          <a:xfrm flipH="1">
            <a:off x="5570252" y="379657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Prostokąt 159"/>
          <p:cNvSpPr/>
          <p:nvPr/>
        </p:nvSpPr>
        <p:spPr>
          <a:xfrm>
            <a:off x="1151807" y="2483647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Żegluga Świnoujska</a:t>
            </a:r>
            <a:endParaRPr lang="pl-PL" dirty="0"/>
          </a:p>
        </p:txBody>
      </p:sp>
      <p:cxnSp>
        <p:nvCxnSpPr>
          <p:cNvPr id="161" name="Łącznik prosty 160"/>
          <p:cNvCxnSpPr/>
          <p:nvPr/>
        </p:nvCxnSpPr>
        <p:spPr>
          <a:xfrm flipH="1">
            <a:off x="11603173" y="592580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Łącznik prosty 184"/>
          <p:cNvCxnSpPr/>
          <p:nvPr/>
        </p:nvCxnSpPr>
        <p:spPr>
          <a:xfrm flipH="1">
            <a:off x="5561352" y="210291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Prostokąt 185"/>
          <p:cNvSpPr/>
          <p:nvPr/>
        </p:nvSpPr>
        <p:spPr>
          <a:xfrm>
            <a:off x="5901591" y="195687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Zarządzania Kryzysowego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7" name="Prostokąt 186"/>
          <p:cNvSpPr/>
          <p:nvPr/>
        </p:nvSpPr>
        <p:spPr>
          <a:xfrm>
            <a:off x="7537886" y="1956631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8" name="Łącznik prosty 187"/>
          <p:cNvCxnSpPr/>
          <p:nvPr/>
        </p:nvCxnSpPr>
        <p:spPr>
          <a:xfrm flipH="1">
            <a:off x="5561352" y="2522000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Prostokąt 188"/>
          <p:cNvSpPr/>
          <p:nvPr/>
        </p:nvSpPr>
        <p:spPr>
          <a:xfrm>
            <a:off x="5901591" y="2375960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Geodety Miasta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0" name="Prostokąt 189"/>
          <p:cNvSpPr/>
          <p:nvPr/>
        </p:nvSpPr>
        <p:spPr>
          <a:xfrm>
            <a:off x="7537886" y="2381403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1" name="Łącznik prosty 190"/>
          <p:cNvCxnSpPr>
            <a:stCxn id="192" idx="1"/>
          </p:cNvCxnSpPr>
          <p:nvPr/>
        </p:nvCxnSpPr>
        <p:spPr>
          <a:xfrm flipH="1" flipV="1">
            <a:off x="5561353" y="2944011"/>
            <a:ext cx="340237" cy="56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Prostokąt 191"/>
          <p:cNvSpPr/>
          <p:nvPr/>
        </p:nvSpPr>
        <p:spPr>
          <a:xfrm>
            <a:off x="5901590" y="279486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Informacji i Konsultacji Społecznych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" name="Prostokąt 192"/>
          <p:cNvSpPr/>
          <p:nvPr/>
        </p:nvSpPr>
        <p:spPr>
          <a:xfrm>
            <a:off x="7537887" y="2800311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4" name="Łącznik prosty 193"/>
          <p:cNvCxnSpPr/>
          <p:nvPr/>
        </p:nvCxnSpPr>
        <p:spPr>
          <a:xfrm flipH="1">
            <a:off x="5561352" y="336980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rostokąt 194"/>
          <p:cNvSpPr/>
          <p:nvPr/>
        </p:nvSpPr>
        <p:spPr>
          <a:xfrm>
            <a:off x="5901591" y="322376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Kadr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" name="Prostokąt 195"/>
          <p:cNvSpPr/>
          <p:nvPr/>
        </p:nvSpPr>
        <p:spPr>
          <a:xfrm>
            <a:off x="7537886" y="3219219"/>
            <a:ext cx="513348" cy="30396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" name="Prostokąt 201"/>
          <p:cNvSpPr/>
          <p:nvPr/>
        </p:nvSpPr>
        <p:spPr>
          <a:xfrm>
            <a:off x="5909654" y="3627243"/>
            <a:ext cx="1636295" cy="31321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Prawne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3" name="Prostokąt 202"/>
          <p:cNvSpPr/>
          <p:nvPr/>
        </p:nvSpPr>
        <p:spPr>
          <a:xfrm>
            <a:off x="7545949" y="3628913"/>
            <a:ext cx="513348" cy="30874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BP</a:t>
            </a:r>
          </a:p>
        </p:txBody>
      </p:sp>
      <p:sp>
        <p:nvSpPr>
          <p:cNvPr id="205" name="Prostokąt 204"/>
          <p:cNvSpPr/>
          <p:nvPr/>
        </p:nvSpPr>
        <p:spPr>
          <a:xfrm>
            <a:off x="5926723" y="4068986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Samodzielne stanowisko ds. BHP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PPOŻ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" name="Prostokąt 205"/>
          <p:cNvSpPr/>
          <p:nvPr/>
        </p:nvSpPr>
        <p:spPr>
          <a:xfrm>
            <a:off x="7567312" y="4086424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BHP</a:t>
            </a:r>
          </a:p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PPOŻ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7" name="Łącznik prosty 206"/>
          <p:cNvCxnSpPr/>
          <p:nvPr/>
        </p:nvCxnSpPr>
        <p:spPr>
          <a:xfrm flipH="1">
            <a:off x="5566737" y="1680343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Prostokąt 207"/>
          <p:cNvSpPr/>
          <p:nvPr/>
        </p:nvSpPr>
        <p:spPr>
          <a:xfrm>
            <a:off x="5906976" y="1534303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Audytu Wewnętrznego 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Kontroli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9" name="Prostokąt 208"/>
          <p:cNvSpPr/>
          <p:nvPr/>
        </p:nvSpPr>
        <p:spPr>
          <a:xfrm>
            <a:off x="7543271" y="1534056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1" name="Prostokąt 210"/>
          <p:cNvSpPr/>
          <p:nvPr/>
        </p:nvSpPr>
        <p:spPr>
          <a:xfrm>
            <a:off x="3833464" y="5341003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Miejski Ośrodek Pomocy Rodzinie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0" name="Łącznik prosty 219"/>
          <p:cNvCxnSpPr/>
          <p:nvPr/>
        </p:nvCxnSpPr>
        <p:spPr>
          <a:xfrm flipH="1">
            <a:off x="3323072" y="6604445"/>
            <a:ext cx="521458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y 227"/>
          <p:cNvCxnSpPr/>
          <p:nvPr/>
        </p:nvCxnSpPr>
        <p:spPr>
          <a:xfrm flipH="1">
            <a:off x="3318075" y="5460137"/>
            <a:ext cx="529028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Łącznik prosty 245"/>
          <p:cNvCxnSpPr/>
          <p:nvPr/>
        </p:nvCxnSpPr>
        <p:spPr>
          <a:xfrm flipH="1">
            <a:off x="8143077" y="1960062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Prostokąt 246"/>
          <p:cNvSpPr/>
          <p:nvPr/>
        </p:nvSpPr>
        <p:spPr>
          <a:xfrm>
            <a:off x="8483316" y="1814022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Podatków i Opłat Lokalnych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8" name="Prostokąt 247"/>
          <p:cNvSpPr/>
          <p:nvPr/>
        </p:nvSpPr>
        <p:spPr>
          <a:xfrm>
            <a:off x="10119611" y="1813775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WPO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9" name="Łącznik prosty 248"/>
          <p:cNvCxnSpPr/>
          <p:nvPr/>
        </p:nvCxnSpPr>
        <p:spPr>
          <a:xfrm flipH="1">
            <a:off x="8143077" y="237914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Prostokąt 249"/>
          <p:cNvSpPr/>
          <p:nvPr/>
        </p:nvSpPr>
        <p:spPr>
          <a:xfrm>
            <a:off x="8483316" y="2233104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Budżetu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1" name="Prostokąt 250"/>
          <p:cNvSpPr/>
          <p:nvPr/>
        </p:nvSpPr>
        <p:spPr>
          <a:xfrm>
            <a:off x="10119611" y="2238547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2" name="Łącznik prosty 251"/>
          <p:cNvCxnSpPr>
            <a:stCxn id="253" idx="1"/>
          </p:cNvCxnSpPr>
          <p:nvPr/>
        </p:nvCxnSpPr>
        <p:spPr>
          <a:xfrm flipH="1" flipV="1">
            <a:off x="8143078" y="2801155"/>
            <a:ext cx="340237" cy="56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Prostokąt 252"/>
          <p:cNvSpPr/>
          <p:nvPr/>
        </p:nvSpPr>
        <p:spPr>
          <a:xfrm>
            <a:off x="8483315" y="2652012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Samodzielne stanowisko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ds. Egzekucji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4" name="Prostokąt 253"/>
          <p:cNvSpPr/>
          <p:nvPr/>
        </p:nvSpPr>
        <p:spPr>
          <a:xfrm>
            <a:off x="10119612" y="2657455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5" name="Łącznik prosty 254"/>
          <p:cNvCxnSpPr/>
          <p:nvPr/>
        </p:nvCxnSpPr>
        <p:spPr>
          <a:xfrm flipH="1">
            <a:off x="8148462" y="1537487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Prostokąt 255"/>
          <p:cNvSpPr/>
          <p:nvPr/>
        </p:nvSpPr>
        <p:spPr>
          <a:xfrm>
            <a:off x="8488701" y="1391447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Księgowości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7" name="Prostokąt 256"/>
          <p:cNvSpPr/>
          <p:nvPr/>
        </p:nvSpPr>
        <p:spPr>
          <a:xfrm>
            <a:off x="10124996" y="1391200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9" name="Łącznik prosty 258"/>
          <p:cNvCxnSpPr/>
          <p:nvPr/>
        </p:nvCxnSpPr>
        <p:spPr>
          <a:xfrm flipV="1">
            <a:off x="8143077" y="1273631"/>
            <a:ext cx="0" cy="152808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Prostokąt 260"/>
          <p:cNvSpPr/>
          <p:nvPr/>
        </p:nvSpPr>
        <p:spPr>
          <a:xfrm>
            <a:off x="9453530" y="3708283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Organizacyjny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2" name="Prostokąt 261"/>
          <p:cNvSpPr/>
          <p:nvPr/>
        </p:nvSpPr>
        <p:spPr>
          <a:xfrm>
            <a:off x="11081412" y="3699068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4" name="Prostokąt 263"/>
          <p:cNvSpPr/>
          <p:nvPr/>
        </p:nvSpPr>
        <p:spPr>
          <a:xfrm>
            <a:off x="9463801" y="4088448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Spraw Obywatelskich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Urząd Stanu Cywilnego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5" name="Prostokąt 264"/>
          <p:cNvSpPr/>
          <p:nvPr/>
        </p:nvSpPr>
        <p:spPr>
          <a:xfrm>
            <a:off x="11100095" y="4093890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WSO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7" name="Prostokąt 266"/>
          <p:cNvSpPr/>
          <p:nvPr/>
        </p:nvSpPr>
        <p:spPr>
          <a:xfrm>
            <a:off x="9445117" y="4498439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Technologii Informacyjnych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8" name="Prostokąt 267"/>
          <p:cNvSpPr/>
          <p:nvPr/>
        </p:nvSpPr>
        <p:spPr>
          <a:xfrm>
            <a:off x="11081412" y="4498439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BTI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0" name="Prostokąt 269"/>
          <p:cNvSpPr/>
          <p:nvPr/>
        </p:nvSpPr>
        <p:spPr>
          <a:xfrm>
            <a:off x="9449590" y="332581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Komunikacji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1" name="Prostokąt 270"/>
          <p:cNvSpPr/>
          <p:nvPr/>
        </p:nvSpPr>
        <p:spPr>
          <a:xfrm>
            <a:off x="11096083" y="3312400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WKM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7" name="Prostokąt 276"/>
          <p:cNvSpPr/>
          <p:nvPr/>
        </p:nvSpPr>
        <p:spPr>
          <a:xfrm>
            <a:off x="9463801" y="4949862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Rady Miasta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9" name="Prostokąt 278"/>
          <p:cNvSpPr/>
          <p:nvPr/>
        </p:nvSpPr>
        <p:spPr>
          <a:xfrm>
            <a:off x="11110300" y="4945449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1" name="Prostokąt 280"/>
          <p:cNvSpPr/>
          <p:nvPr/>
        </p:nvSpPr>
        <p:spPr>
          <a:xfrm>
            <a:off x="9453530" y="5374111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Miejski Rzecznik Konsumentów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2" name="Prostokąt 281"/>
          <p:cNvSpPr/>
          <p:nvPr/>
        </p:nvSpPr>
        <p:spPr>
          <a:xfrm>
            <a:off x="11081412" y="5379553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4" name="Prostokąt 283"/>
          <p:cNvSpPr/>
          <p:nvPr/>
        </p:nvSpPr>
        <p:spPr>
          <a:xfrm>
            <a:off x="3849539" y="6188107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Szpital Miejski sp.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9" name="Łącznik prosty 298"/>
          <p:cNvCxnSpPr/>
          <p:nvPr/>
        </p:nvCxnSpPr>
        <p:spPr>
          <a:xfrm flipH="1">
            <a:off x="11613443" y="5523819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Łącznik prosty 299"/>
          <p:cNvCxnSpPr/>
          <p:nvPr/>
        </p:nvCxnSpPr>
        <p:spPr>
          <a:xfrm flipH="1">
            <a:off x="11613444" y="5099570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Łącznik prosty 300"/>
          <p:cNvCxnSpPr/>
          <p:nvPr/>
        </p:nvCxnSpPr>
        <p:spPr>
          <a:xfrm flipH="1">
            <a:off x="11605451" y="4671645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Łącznik prosty 301"/>
          <p:cNvCxnSpPr/>
          <p:nvPr/>
        </p:nvCxnSpPr>
        <p:spPr>
          <a:xfrm flipH="1">
            <a:off x="11613444" y="4281719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Łącznik prosty 302"/>
          <p:cNvCxnSpPr/>
          <p:nvPr/>
        </p:nvCxnSpPr>
        <p:spPr>
          <a:xfrm flipH="1">
            <a:off x="11596672" y="386485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Łącznik prosty 303"/>
          <p:cNvCxnSpPr/>
          <p:nvPr/>
        </p:nvCxnSpPr>
        <p:spPr>
          <a:xfrm flipH="1">
            <a:off x="11594760" y="349614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pole tekstowe 304"/>
          <p:cNvSpPr txBox="1"/>
          <p:nvPr/>
        </p:nvSpPr>
        <p:spPr>
          <a:xfrm>
            <a:off x="3823705" y="35651"/>
            <a:ext cx="483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Struktura organizacyjna - Urząd Miasta Świnoujście</a:t>
            </a:r>
            <a:endParaRPr lang="pl-PL" sz="1600" dirty="0"/>
          </a:p>
        </p:txBody>
      </p:sp>
      <p:sp>
        <p:nvSpPr>
          <p:cNvPr id="306" name="pole tekstowe 305"/>
          <p:cNvSpPr txBox="1"/>
          <p:nvPr/>
        </p:nvSpPr>
        <p:spPr>
          <a:xfrm>
            <a:off x="9591675" y="0"/>
            <a:ext cx="26003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/>
              <a:t>Załącznik Nr 1</a:t>
            </a:r>
            <a:br>
              <a:rPr lang="pl-PL" sz="1100" dirty="0" smtClean="0"/>
            </a:br>
            <a:r>
              <a:rPr lang="pl-PL" sz="1100" dirty="0" smtClean="0"/>
              <a:t>do regulaminu organizacyjnego</a:t>
            </a:r>
            <a:endParaRPr lang="pl-PL" sz="1100" dirty="0"/>
          </a:p>
        </p:txBody>
      </p:sp>
      <p:cxnSp>
        <p:nvCxnSpPr>
          <p:cNvPr id="176" name="Łącznik prosty 175"/>
          <p:cNvCxnSpPr/>
          <p:nvPr/>
        </p:nvCxnSpPr>
        <p:spPr>
          <a:xfrm flipH="1">
            <a:off x="5586483" y="421869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y 179"/>
          <p:cNvCxnSpPr/>
          <p:nvPr/>
        </p:nvCxnSpPr>
        <p:spPr>
          <a:xfrm flipH="1">
            <a:off x="3315344" y="3717422"/>
            <a:ext cx="1054" cy="103123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Łącznik prosty 196"/>
          <p:cNvCxnSpPr/>
          <p:nvPr/>
        </p:nvCxnSpPr>
        <p:spPr>
          <a:xfrm>
            <a:off x="2977313" y="1178707"/>
            <a:ext cx="0" cy="397081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oliniowy 13"/>
          <p:cNvCxnSpPr/>
          <p:nvPr/>
        </p:nvCxnSpPr>
        <p:spPr>
          <a:xfrm>
            <a:off x="3309530" y="5085335"/>
            <a:ext cx="15791" cy="151911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>
            <a:off x="5659821" y="7150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>
            <a:off x="5570256" y="740907"/>
            <a:ext cx="7814" cy="47086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>
            <a:off x="5582968" y="5449566"/>
            <a:ext cx="34375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Prostokąt 168"/>
          <p:cNvSpPr/>
          <p:nvPr/>
        </p:nvSpPr>
        <p:spPr>
          <a:xfrm>
            <a:off x="9441291" y="6210144"/>
            <a:ext cx="1636295" cy="31321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Zamówień Publicznych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1" name="Prostokąt 170"/>
          <p:cNvSpPr/>
          <p:nvPr/>
        </p:nvSpPr>
        <p:spPr>
          <a:xfrm>
            <a:off x="11083740" y="6213627"/>
            <a:ext cx="513348" cy="30874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BZP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Łącznik prosty 5"/>
          <p:cNvCxnSpPr/>
          <p:nvPr/>
        </p:nvCxnSpPr>
        <p:spPr>
          <a:xfrm flipH="1">
            <a:off x="11935000" y="1273631"/>
            <a:ext cx="16046" cy="5093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 flipH="1">
            <a:off x="11607712" y="6372895"/>
            <a:ext cx="329007" cy="1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Prostokąt 171"/>
          <p:cNvSpPr/>
          <p:nvPr/>
        </p:nvSpPr>
        <p:spPr>
          <a:xfrm>
            <a:off x="1139524" y="5159254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Towarzystwo Budownictwa Społecznego LOKUM </a:t>
            </a:r>
            <a:r>
              <a:rPr lang="pl-PL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0" name="Łącznik prosty 169"/>
          <p:cNvCxnSpPr/>
          <p:nvPr/>
        </p:nvCxnSpPr>
        <p:spPr>
          <a:xfrm>
            <a:off x="3343999" y="3258800"/>
            <a:ext cx="503104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Prostokąt 172"/>
          <p:cNvSpPr/>
          <p:nvPr/>
        </p:nvSpPr>
        <p:spPr>
          <a:xfrm>
            <a:off x="3852225" y="3164113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CUW Świnoujście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4" name="Łącznik prosty 173"/>
          <p:cNvCxnSpPr/>
          <p:nvPr/>
        </p:nvCxnSpPr>
        <p:spPr>
          <a:xfrm>
            <a:off x="3343777" y="2407025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>
            <a:stCxn id="59" idx="1"/>
          </p:cNvCxnSpPr>
          <p:nvPr/>
        </p:nvCxnSpPr>
        <p:spPr>
          <a:xfrm>
            <a:off x="3337931" y="1509785"/>
            <a:ext cx="4129" cy="1749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Prostokąt 162"/>
          <p:cNvSpPr/>
          <p:nvPr/>
        </p:nvSpPr>
        <p:spPr>
          <a:xfrm>
            <a:off x="1147259" y="2786224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Zarząd Dróg Miejskich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350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4014</TotalTime>
  <Words>276</Words>
  <Application>Microsoft Office PowerPoint</Application>
  <PresentationFormat>Panoramiczny</PresentationFormat>
  <Paragraphs>105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skaminski</dc:creator>
  <cp:lastModifiedBy>Karczewicz-Cepa Anna</cp:lastModifiedBy>
  <cp:revision>57</cp:revision>
  <cp:lastPrinted>2020-07-24T11:15:58Z</cp:lastPrinted>
  <dcterms:created xsi:type="dcterms:W3CDTF">2020-01-09T09:48:17Z</dcterms:created>
  <dcterms:modified xsi:type="dcterms:W3CDTF">2022-02-04T13:29:00Z</dcterms:modified>
</cp:coreProperties>
</file>