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78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23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2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1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10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9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19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04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6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12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5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664E-46D3-403C-9AF3-7CA6B7DECE7D}" type="datetimeFigureOut">
              <a:rPr lang="pl-PL" smtClean="0"/>
              <a:t>2021-09-15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18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1" name="Łącznik łamany 320"/>
          <p:cNvCxnSpPr>
            <a:stCxn id="94" idx="3"/>
          </p:cNvCxnSpPr>
          <p:nvPr/>
        </p:nvCxnSpPr>
        <p:spPr>
          <a:xfrm>
            <a:off x="7664335" y="550025"/>
            <a:ext cx="2960601" cy="417122"/>
          </a:xfrm>
          <a:prstGeom prst="bentConnector3">
            <a:avLst>
              <a:gd name="adj1" fmla="val 9997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Łącznik łamany 323"/>
          <p:cNvCxnSpPr/>
          <p:nvPr/>
        </p:nvCxnSpPr>
        <p:spPr>
          <a:xfrm>
            <a:off x="7664450" y="666750"/>
            <a:ext cx="641350" cy="296692"/>
          </a:xfrm>
          <a:prstGeom prst="bentConnector3">
            <a:avLst>
              <a:gd name="adj1" fmla="val 9950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Łącznik łamany 296"/>
          <p:cNvCxnSpPr/>
          <p:nvPr/>
        </p:nvCxnSpPr>
        <p:spPr>
          <a:xfrm rot="5400000">
            <a:off x="10594299" y="2265165"/>
            <a:ext cx="2230374" cy="23096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łamany 306"/>
          <p:cNvCxnSpPr/>
          <p:nvPr/>
        </p:nvCxnSpPr>
        <p:spPr>
          <a:xfrm rot="5400000">
            <a:off x="10402906" y="2434732"/>
            <a:ext cx="2612276" cy="233116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Łącznik łamany 308"/>
          <p:cNvCxnSpPr/>
          <p:nvPr/>
        </p:nvCxnSpPr>
        <p:spPr>
          <a:xfrm rot="5400000">
            <a:off x="10215963" y="2630425"/>
            <a:ext cx="2991712" cy="235627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Łącznik łamany 310"/>
          <p:cNvCxnSpPr/>
          <p:nvPr/>
        </p:nvCxnSpPr>
        <p:spPr>
          <a:xfrm rot="5400000">
            <a:off x="10014892" y="2836925"/>
            <a:ext cx="3393853" cy="240287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Łącznik łamany 313"/>
          <p:cNvCxnSpPr>
            <a:endCxn id="279" idx="3"/>
          </p:cNvCxnSpPr>
          <p:nvPr/>
        </p:nvCxnSpPr>
        <p:spPr>
          <a:xfrm rot="5400000">
            <a:off x="9785667" y="3057944"/>
            <a:ext cx="3853444" cy="235257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Łącznik łamany 315"/>
          <p:cNvCxnSpPr/>
          <p:nvPr/>
        </p:nvCxnSpPr>
        <p:spPr>
          <a:xfrm rot="5400000">
            <a:off x="9581841" y="3263406"/>
            <a:ext cx="4260276" cy="235107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Łącznik łamany 318"/>
          <p:cNvCxnSpPr>
            <a:endCxn id="146" idx="3"/>
          </p:cNvCxnSpPr>
          <p:nvPr/>
        </p:nvCxnSpPr>
        <p:spPr>
          <a:xfrm rot="5400000">
            <a:off x="9384572" y="3477505"/>
            <a:ext cx="4657089" cy="236711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Łącznik łamany 319"/>
          <p:cNvCxnSpPr>
            <a:endCxn id="171" idx="3"/>
          </p:cNvCxnSpPr>
          <p:nvPr/>
        </p:nvCxnSpPr>
        <p:spPr>
          <a:xfrm rot="5400000">
            <a:off x="9165592" y="3699156"/>
            <a:ext cx="5100339" cy="237345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Łącznik łamany 288"/>
          <p:cNvCxnSpPr/>
          <p:nvPr/>
        </p:nvCxnSpPr>
        <p:spPr>
          <a:xfrm rot="16200000" flipH="1">
            <a:off x="8247814" y="1267250"/>
            <a:ext cx="242801" cy="241324"/>
          </a:xfrm>
          <a:prstGeom prst="bentConnector3">
            <a:avLst>
              <a:gd name="adj1" fmla="val 96094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Łącznik łamany 289"/>
          <p:cNvCxnSpPr>
            <a:endCxn id="247" idx="1"/>
          </p:cNvCxnSpPr>
          <p:nvPr/>
        </p:nvCxnSpPr>
        <p:spPr>
          <a:xfrm rot="16200000" flipH="1">
            <a:off x="8015475" y="1495888"/>
            <a:ext cx="700921" cy="23476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Łącznik łamany 292"/>
          <p:cNvCxnSpPr>
            <a:endCxn id="250" idx="1"/>
          </p:cNvCxnSpPr>
          <p:nvPr/>
        </p:nvCxnSpPr>
        <p:spPr>
          <a:xfrm rot="16200000" flipH="1">
            <a:off x="7804601" y="1704096"/>
            <a:ext cx="1122669" cy="23476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Łącznik łamany 294"/>
          <p:cNvCxnSpPr>
            <a:endCxn id="253" idx="1"/>
          </p:cNvCxnSpPr>
          <p:nvPr/>
        </p:nvCxnSpPr>
        <p:spPr>
          <a:xfrm rot="16200000" flipH="1">
            <a:off x="7595146" y="1913550"/>
            <a:ext cx="1541577" cy="234761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Łącznik łamany 257"/>
          <p:cNvCxnSpPr>
            <a:endCxn id="208" idx="1"/>
          </p:cNvCxnSpPr>
          <p:nvPr/>
        </p:nvCxnSpPr>
        <p:spPr>
          <a:xfrm rot="16200000" flipH="1">
            <a:off x="5333133" y="1110168"/>
            <a:ext cx="974742" cy="172943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Łącznik łamany 259"/>
          <p:cNvCxnSpPr>
            <a:endCxn id="186" idx="1"/>
          </p:cNvCxnSpPr>
          <p:nvPr/>
        </p:nvCxnSpPr>
        <p:spPr>
          <a:xfrm rot="16200000" flipH="1">
            <a:off x="5116535" y="1321530"/>
            <a:ext cx="1400488" cy="169623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Łącznik łamany 262"/>
          <p:cNvCxnSpPr>
            <a:endCxn id="189" idx="1"/>
          </p:cNvCxnSpPr>
          <p:nvPr/>
        </p:nvCxnSpPr>
        <p:spPr>
          <a:xfrm rot="16200000" flipH="1">
            <a:off x="4906455" y="1530886"/>
            <a:ext cx="1825312" cy="174287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Łącznik łamany 265"/>
          <p:cNvCxnSpPr/>
          <p:nvPr/>
        </p:nvCxnSpPr>
        <p:spPr>
          <a:xfrm rot="16200000" flipH="1">
            <a:off x="4695410" y="1741075"/>
            <a:ext cx="2240046" cy="166476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Łącznik łamany 268"/>
          <p:cNvCxnSpPr>
            <a:endCxn id="195" idx="1"/>
          </p:cNvCxnSpPr>
          <p:nvPr/>
        </p:nvCxnSpPr>
        <p:spPr>
          <a:xfrm rot="16200000" flipH="1">
            <a:off x="4481863" y="1953748"/>
            <a:ext cx="2667378" cy="172078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Łącznik łamany 272"/>
          <p:cNvCxnSpPr/>
          <p:nvPr/>
        </p:nvCxnSpPr>
        <p:spPr>
          <a:xfrm rot="16200000" flipH="1">
            <a:off x="4276642" y="2164184"/>
            <a:ext cx="3074725" cy="164608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Łącznik łamany 274"/>
          <p:cNvCxnSpPr>
            <a:endCxn id="205" idx="1"/>
          </p:cNvCxnSpPr>
          <p:nvPr/>
        </p:nvCxnSpPr>
        <p:spPr>
          <a:xfrm rot="16200000" flipH="1">
            <a:off x="4067733" y="2372998"/>
            <a:ext cx="3491231" cy="169544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Łącznik łamany 279"/>
          <p:cNvCxnSpPr>
            <a:endCxn id="148" idx="1"/>
          </p:cNvCxnSpPr>
          <p:nvPr/>
        </p:nvCxnSpPr>
        <p:spPr>
          <a:xfrm rot="16200000" flipH="1">
            <a:off x="3863514" y="2563933"/>
            <a:ext cx="3891923" cy="172638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Łącznik łamany 285"/>
          <p:cNvCxnSpPr>
            <a:endCxn id="151" idx="1"/>
          </p:cNvCxnSpPr>
          <p:nvPr/>
        </p:nvCxnSpPr>
        <p:spPr>
          <a:xfrm rot="16200000" flipH="1">
            <a:off x="3663821" y="2766170"/>
            <a:ext cx="4293852" cy="170093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Łącznik łamany 287"/>
          <p:cNvCxnSpPr>
            <a:endCxn id="108" idx="1"/>
          </p:cNvCxnSpPr>
          <p:nvPr/>
        </p:nvCxnSpPr>
        <p:spPr>
          <a:xfrm rot="16200000" flipH="1">
            <a:off x="3487991" y="2947418"/>
            <a:ext cx="4642287" cy="173320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Łącznik łamany 211"/>
          <p:cNvCxnSpPr/>
          <p:nvPr/>
        </p:nvCxnSpPr>
        <p:spPr>
          <a:xfrm rot="16200000" flipH="1">
            <a:off x="3054658" y="4020929"/>
            <a:ext cx="1080005" cy="452631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Łącznik łamany 209"/>
          <p:cNvCxnSpPr>
            <a:endCxn id="86" idx="1"/>
          </p:cNvCxnSpPr>
          <p:nvPr/>
        </p:nvCxnSpPr>
        <p:spPr>
          <a:xfrm rot="16200000" flipH="1">
            <a:off x="3213915" y="3882461"/>
            <a:ext cx="770602" cy="458881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Łącznik łamany 203"/>
          <p:cNvCxnSpPr/>
          <p:nvPr/>
        </p:nvCxnSpPr>
        <p:spPr>
          <a:xfrm rot="16200000" flipH="1">
            <a:off x="3355295" y="3725619"/>
            <a:ext cx="482548" cy="453587"/>
          </a:xfrm>
          <a:prstGeom prst="bentConnector3">
            <a:avLst>
              <a:gd name="adj1" fmla="val 10000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Łącznik łamany 200"/>
          <p:cNvCxnSpPr/>
          <p:nvPr/>
        </p:nvCxnSpPr>
        <p:spPr>
          <a:xfrm>
            <a:off x="3379429" y="3714787"/>
            <a:ext cx="446195" cy="193000"/>
          </a:xfrm>
          <a:prstGeom prst="bentConnector3">
            <a:avLst>
              <a:gd name="adj1" fmla="val -23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Łącznik łamany 220"/>
          <p:cNvCxnSpPr>
            <a:endCxn id="116" idx="1"/>
          </p:cNvCxnSpPr>
          <p:nvPr/>
        </p:nvCxnSpPr>
        <p:spPr>
          <a:xfrm rot="16200000" flipH="1">
            <a:off x="2919960" y="5719361"/>
            <a:ext cx="1338568" cy="445196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łamany 218"/>
          <p:cNvCxnSpPr/>
          <p:nvPr/>
        </p:nvCxnSpPr>
        <p:spPr>
          <a:xfrm rot="16200000" flipH="1">
            <a:off x="3081967" y="5561827"/>
            <a:ext cx="1016252" cy="443497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Łącznik łamany 216"/>
          <p:cNvCxnSpPr>
            <a:endCxn id="112" idx="1"/>
          </p:cNvCxnSpPr>
          <p:nvPr/>
        </p:nvCxnSpPr>
        <p:spPr>
          <a:xfrm rot="16200000" flipH="1">
            <a:off x="3230112" y="5414469"/>
            <a:ext cx="726620" cy="451444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Łącznik łamany 212"/>
          <p:cNvCxnSpPr>
            <a:endCxn id="110" idx="1"/>
          </p:cNvCxnSpPr>
          <p:nvPr/>
        </p:nvCxnSpPr>
        <p:spPr>
          <a:xfrm>
            <a:off x="3368345" y="5276881"/>
            <a:ext cx="450799" cy="437741"/>
          </a:xfrm>
          <a:prstGeom prst="bentConnector3">
            <a:avLst>
              <a:gd name="adj1" fmla="val -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Łącznik łamany 213"/>
          <p:cNvCxnSpPr>
            <a:endCxn id="211" idx="1"/>
          </p:cNvCxnSpPr>
          <p:nvPr/>
        </p:nvCxnSpPr>
        <p:spPr>
          <a:xfrm>
            <a:off x="3367701" y="5272676"/>
            <a:ext cx="456004" cy="169283"/>
          </a:xfrm>
          <a:prstGeom prst="bentConnector3">
            <a:avLst>
              <a:gd name="adj1" fmla="val 56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Łącznik łamany 199"/>
          <p:cNvCxnSpPr>
            <a:endCxn id="95" idx="1"/>
          </p:cNvCxnSpPr>
          <p:nvPr/>
        </p:nvCxnSpPr>
        <p:spPr>
          <a:xfrm rot="16200000" flipH="1">
            <a:off x="1228586" y="3053288"/>
            <a:ext cx="3872924" cy="301278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Łącznik łamany 198"/>
          <p:cNvCxnSpPr>
            <a:endCxn id="78" idx="1"/>
          </p:cNvCxnSpPr>
          <p:nvPr/>
        </p:nvCxnSpPr>
        <p:spPr>
          <a:xfrm rot="16200000" flipH="1">
            <a:off x="2018655" y="2265027"/>
            <a:ext cx="2316546" cy="322004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łamany 10"/>
          <p:cNvCxnSpPr>
            <a:endCxn id="63" idx="1"/>
          </p:cNvCxnSpPr>
          <p:nvPr/>
        </p:nvCxnSpPr>
        <p:spPr>
          <a:xfrm>
            <a:off x="3388744" y="1640719"/>
            <a:ext cx="446195" cy="193000"/>
          </a:xfrm>
          <a:prstGeom prst="bentConnector3">
            <a:avLst>
              <a:gd name="adj1" fmla="val -23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Łącznik łamany 174"/>
          <p:cNvCxnSpPr/>
          <p:nvPr/>
        </p:nvCxnSpPr>
        <p:spPr>
          <a:xfrm>
            <a:off x="3371559" y="1659230"/>
            <a:ext cx="467104" cy="454773"/>
          </a:xfrm>
          <a:prstGeom prst="bentConnector3">
            <a:avLst>
              <a:gd name="adj1" fmla="val 157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Łącznik łamany 176"/>
          <p:cNvCxnSpPr/>
          <p:nvPr/>
        </p:nvCxnSpPr>
        <p:spPr>
          <a:xfrm rot="16200000" flipH="1">
            <a:off x="3230278" y="1791147"/>
            <a:ext cx="752611" cy="457864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łamany 180"/>
          <p:cNvCxnSpPr/>
          <p:nvPr/>
        </p:nvCxnSpPr>
        <p:spPr>
          <a:xfrm rot="16200000" flipH="1">
            <a:off x="3086598" y="1917982"/>
            <a:ext cx="1040571" cy="457262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Łącznik łamany 182"/>
          <p:cNvCxnSpPr>
            <a:endCxn id="73" idx="1"/>
          </p:cNvCxnSpPr>
          <p:nvPr/>
        </p:nvCxnSpPr>
        <p:spPr>
          <a:xfrm rot="16200000" flipH="1">
            <a:off x="2942644" y="2077022"/>
            <a:ext cx="1324499" cy="451892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Łącznik łamany 197"/>
          <p:cNvCxnSpPr>
            <a:endCxn id="173" idx="1"/>
          </p:cNvCxnSpPr>
          <p:nvPr/>
        </p:nvCxnSpPr>
        <p:spPr>
          <a:xfrm rot="16200000" flipH="1">
            <a:off x="2819389" y="2207760"/>
            <a:ext cx="1569267" cy="453634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łamany 4"/>
          <p:cNvCxnSpPr>
            <a:endCxn id="59" idx="1"/>
          </p:cNvCxnSpPr>
          <p:nvPr/>
        </p:nvCxnSpPr>
        <p:spPr>
          <a:xfrm>
            <a:off x="3014410" y="1271804"/>
            <a:ext cx="323521" cy="237981"/>
          </a:xfrm>
          <a:prstGeom prst="bentConnector3">
            <a:avLst>
              <a:gd name="adj1" fmla="val 142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łamany 47"/>
          <p:cNvCxnSpPr>
            <a:endCxn id="172" idx="1"/>
          </p:cNvCxnSpPr>
          <p:nvPr/>
        </p:nvCxnSpPr>
        <p:spPr>
          <a:xfrm>
            <a:off x="703300" y="4847627"/>
            <a:ext cx="443439" cy="201763"/>
          </a:xfrm>
          <a:prstGeom prst="bentConnector3">
            <a:avLst>
              <a:gd name="adj1" fmla="val -478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łamany 45"/>
          <p:cNvCxnSpPr>
            <a:endCxn id="130" idx="1"/>
          </p:cNvCxnSpPr>
          <p:nvPr/>
        </p:nvCxnSpPr>
        <p:spPr>
          <a:xfrm rot="16200000" flipH="1">
            <a:off x="-1600634" y="3157988"/>
            <a:ext cx="4134727" cy="327557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łamany 41"/>
          <p:cNvCxnSpPr>
            <a:endCxn id="127" idx="1"/>
          </p:cNvCxnSpPr>
          <p:nvPr/>
        </p:nvCxnSpPr>
        <p:spPr>
          <a:xfrm rot="16200000" flipH="1">
            <a:off x="-1254186" y="2811542"/>
            <a:ext cx="3449772" cy="335496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łamany 39"/>
          <p:cNvCxnSpPr/>
          <p:nvPr/>
        </p:nvCxnSpPr>
        <p:spPr>
          <a:xfrm rot="16200000" flipH="1">
            <a:off x="-1061490" y="2618847"/>
            <a:ext cx="3057975" cy="329090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łamany 36"/>
          <p:cNvCxnSpPr>
            <a:endCxn id="121" idx="1"/>
          </p:cNvCxnSpPr>
          <p:nvPr/>
        </p:nvCxnSpPr>
        <p:spPr>
          <a:xfrm rot="16200000" flipH="1">
            <a:off x="-860775" y="2432913"/>
            <a:ext cx="2658910" cy="328593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Łącznik łamany 243"/>
          <p:cNvCxnSpPr>
            <a:endCxn id="103" idx="1"/>
          </p:cNvCxnSpPr>
          <p:nvPr/>
        </p:nvCxnSpPr>
        <p:spPr>
          <a:xfrm>
            <a:off x="700924" y="3117233"/>
            <a:ext cx="451162" cy="176492"/>
          </a:xfrm>
          <a:prstGeom prst="bentConnector3">
            <a:avLst>
              <a:gd name="adj1" fmla="val -97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łamany 33"/>
          <p:cNvCxnSpPr/>
          <p:nvPr/>
        </p:nvCxnSpPr>
        <p:spPr>
          <a:xfrm>
            <a:off x="696808" y="3118794"/>
            <a:ext cx="466013" cy="438179"/>
          </a:xfrm>
          <a:prstGeom prst="bentConnector3">
            <a:avLst>
              <a:gd name="adj1" fmla="val 264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łamany 241"/>
          <p:cNvCxnSpPr>
            <a:endCxn id="100" idx="1"/>
          </p:cNvCxnSpPr>
          <p:nvPr/>
        </p:nvCxnSpPr>
        <p:spPr>
          <a:xfrm rot="16200000" flipH="1">
            <a:off x="-384286" y="1956426"/>
            <a:ext cx="1699769" cy="322428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łamany 238"/>
          <p:cNvCxnSpPr>
            <a:endCxn id="160" idx="1"/>
          </p:cNvCxnSpPr>
          <p:nvPr/>
        </p:nvCxnSpPr>
        <p:spPr>
          <a:xfrm rot="16200000" flipH="1">
            <a:off x="672426" y="2115476"/>
            <a:ext cx="492749" cy="466013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Łącznik łamany 235"/>
          <p:cNvCxnSpPr>
            <a:endCxn id="154" idx="1"/>
          </p:cNvCxnSpPr>
          <p:nvPr/>
        </p:nvCxnSpPr>
        <p:spPr>
          <a:xfrm>
            <a:off x="688975" y="2111942"/>
            <a:ext cx="458284" cy="174702"/>
          </a:xfrm>
          <a:prstGeom prst="bentConnector3">
            <a:avLst>
              <a:gd name="adj1" fmla="val -57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Łącznik łamany 225"/>
          <p:cNvCxnSpPr>
            <a:endCxn id="38" idx="1"/>
          </p:cNvCxnSpPr>
          <p:nvPr/>
        </p:nvCxnSpPr>
        <p:spPr>
          <a:xfrm>
            <a:off x="309231" y="1267756"/>
            <a:ext cx="324160" cy="245291"/>
          </a:xfrm>
          <a:prstGeom prst="bentConnector3">
            <a:avLst>
              <a:gd name="adj1" fmla="val 4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łamany 231"/>
          <p:cNvCxnSpPr>
            <a:endCxn id="52" idx="1"/>
          </p:cNvCxnSpPr>
          <p:nvPr/>
        </p:nvCxnSpPr>
        <p:spPr>
          <a:xfrm rot="16200000" flipH="1">
            <a:off x="123466" y="1452723"/>
            <a:ext cx="690430" cy="32859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łamany 23"/>
          <p:cNvCxnSpPr>
            <a:stCxn id="2" idx="1"/>
          </p:cNvCxnSpPr>
          <p:nvPr/>
        </p:nvCxnSpPr>
        <p:spPr>
          <a:xfrm rot="10800000" flipV="1">
            <a:off x="1446416" y="550024"/>
            <a:ext cx="2732553" cy="413419"/>
          </a:xfrm>
          <a:prstGeom prst="bentConnector3">
            <a:avLst>
              <a:gd name="adj1" fmla="val 10019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łamany 27"/>
          <p:cNvCxnSpPr/>
          <p:nvPr/>
        </p:nvCxnSpPr>
        <p:spPr>
          <a:xfrm rot="10800000" flipV="1">
            <a:off x="3757356" y="669872"/>
            <a:ext cx="421613" cy="293570"/>
          </a:xfrm>
          <a:prstGeom prst="bentConnector3">
            <a:avLst>
              <a:gd name="adj1" fmla="val 10033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4178968" y="385010"/>
            <a:ext cx="3104147" cy="33003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MIASTA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7329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Prostokąt 37"/>
          <p:cNvSpPr/>
          <p:nvPr/>
        </p:nvSpPr>
        <p:spPr>
          <a:xfrm>
            <a:off x="633391" y="1355290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Ewidencji i Obrotu Nieruchomościami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632977" y="181252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Infrastruktury i Zieleni Miejskiej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Prostokąt 92"/>
          <p:cNvSpPr/>
          <p:nvPr/>
        </p:nvSpPr>
        <p:spPr>
          <a:xfrm>
            <a:off x="190959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Prostokąt 93"/>
          <p:cNvSpPr/>
          <p:nvPr/>
        </p:nvSpPr>
        <p:spPr>
          <a:xfrm>
            <a:off x="7283115" y="385010"/>
            <a:ext cx="381220" cy="3300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Prostokąt 96"/>
          <p:cNvSpPr/>
          <p:nvPr/>
        </p:nvSpPr>
        <p:spPr>
          <a:xfrm>
            <a:off x="2259782" y="1354691"/>
            <a:ext cx="513348" cy="31952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Prostokąt 97"/>
          <p:cNvSpPr/>
          <p:nvPr/>
        </p:nvSpPr>
        <p:spPr>
          <a:xfrm>
            <a:off x="2270206" y="1808134"/>
            <a:ext cx="513348" cy="3036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WIZ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Prostokąt 99"/>
          <p:cNvSpPr/>
          <p:nvPr/>
        </p:nvSpPr>
        <p:spPr>
          <a:xfrm>
            <a:off x="626812" y="2817817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Inwestycji Miejskich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Prostokąt 100"/>
          <p:cNvSpPr/>
          <p:nvPr/>
        </p:nvSpPr>
        <p:spPr>
          <a:xfrm>
            <a:off x="2269686" y="2816197"/>
            <a:ext cx="513348" cy="30103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Prostokąt 102"/>
          <p:cNvSpPr/>
          <p:nvPr/>
        </p:nvSpPr>
        <p:spPr>
          <a:xfrm>
            <a:off x="1152086" y="3182514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ZWiK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Prostokąt 104"/>
          <p:cNvSpPr/>
          <p:nvPr/>
        </p:nvSpPr>
        <p:spPr>
          <a:xfrm>
            <a:off x="1151807" y="3457209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1" name="Prostokąt 120"/>
          <p:cNvSpPr/>
          <p:nvPr/>
        </p:nvSpPr>
        <p:spPr>
          <a:xfrm>
            <a:off x="632977" y="3776957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Ochrony Środowiska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Leśnictwa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Prostokąt 121"/>
          <p:cNvSpPr/>
          <p:nvPr/>
        </p:nvSpPr>
        <p:spPr>
          <a:xfrm>
            <a:off x="2269686" y="3776833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WOS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4" name="Prostokąt 123"/>
          <p:cNvSpPr/>
          <p:nvPr/>
        </p:nvSpPr>
        <p:spPr>
          <a:xfrm>
            <a:off x="636912" y="4171472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Pozyskiwania Funduszy Zewnętrznych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Prostokąt 124"/>
          <p:cNvSpPr/>
          <p:nvPr/>
        </p:nvSpPr>
        <p:spPr>
          <a:xfrm>
            <a:off x="2271281" y="4170421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WPF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Prostokąt 126"/>
          <p:cNvSpPr/>
          <p:nvPr/>
        </p:nvSpPr>
        <p:spPr>
          <a:xfrm>
            <a:off x="638448" y="45544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Rozwoju Gospodarczego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Obsługi Inwestorów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Prostokąt 127"/>
          <p:cNvSpPr/>
          <p:nvPr/>
        </p:nvSpPr>
        <p:spPr>
          <a:xfrm>
            <a:off x="2278258" y="4554468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WRG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" name="Prostokąt 129"/>
          <p:cNvSpPr/>
          <p:nvPr/>
        </p:nvSpPr>
        <p:spPr>
          <a:xfrm>
            <a:off x="630508" y="523942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Urbanistyki i Architektury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Prostokąt 130"/>
          <p:cNvSpPr/>
          <p:nvPr/>
        </p:nvSpPr>
        <p:spPr>
          <a:xfrm>
            <a:off x="2264013" y="5239423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WUA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298076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61706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</a:t>
            </a:r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Prostokąt 58"/>
          <p:cNvSpPr/>
          <p:nvPr/>
        </p:nvSpPr>
        <p:spPr>
          <a:xfrm>
            <a:off x="3337931" y="1352028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Edukacji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4957785" y="1351162"/>
            <a:ext cx="513348" cy="3167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3834939" y="172250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Przedszkola Miejskie</a:t>
            </a:r>
          </a:p>
        </p:txBody>
      </p:sp>
      <p:sp>
        <p:nvSpPr>
          <p:cNvPr id="66" name="Prostokąt 65"/>
          <p:cNvSpPr/>
          <p:nvPr/>
        </p:nvSpPr>
        <p:spPr>
          <a:xfrm>
            <a:off x="3833463" y="228554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Psychologiczno-Pedagogiczna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Prostokąt 67"/>
          <p:cNvSpPr/>
          <p:nvPr/>
        </p:nvSpPr>
        <p:spPr>
          <a:xfrm>
            <a:off x="3835896" y="2006089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podstawowe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ponadpodstawowe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Prostokąt 69"/>
          <p:cNvSpPr/>
          <p:nvPr/>
        </p:nvSpPr>
        <p:spPr>
          <a:xfrm>
            <a:off x="3833463" y="256794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Specjalny Ośrodek Szkolno-Wychowawczy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Prostokąt 72"/>
          <p:cNvSpPr/>
          <p:nvPr/>
        </p:nvSpPr>
        <p:spPr>
          <a:xfrm>
            <a:off x="3830839" y="285400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Szkolne Schronisko Młodzieżowe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Prostokąt 77"/>
          <p:cNvSpPr/>
          <p:nvPr/>
        </p:nvSpPr>
        <p:spPr>
          <a:xfrm>
            <a:off x="3337930" y="3426545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Promocji, Turystyki, Kultury i Sportu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4959412" y="3422472"/>
            <a:ext cx="513348" cy="3195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WPT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Prostokąt 81"/>
          <p:cNvSpPr/>
          <p:nvPr/>
        </p:nvSpPr>
        <p:spPr>
          <a:xfrm>
            <a:off x="3826332" y="3815454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Dom Kultury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Prostokąt 83"/>
          <p:cNvSpPr/>
          <p:nvPr/>
        </p:nvSpPr>
        <p:spPr>
          <a:xfrm>
            <a:off x="3826331" y="409217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OSiR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„Wyspiarz”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Prostokąt 85"/>
          <p:cNvSpPr/>
          <p:nvPr/>
        </p:nvSpPr>
        <p:spPr>
          <a:xfrm>
            <a:off x="3828657" y="438599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Miejska Biblioteka Publiczna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Prostokąt 87"/>
          <p:cNvSpPr/>
          <p:nvPr/>
        </p:nvSpPr>
        <p:spPr>
          <a:xfrm>
            <a:off x="3825624" y="467258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Muzeum Rybołówstwa Morskiego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Prostokąt 94"/>
          <p:cNvSpPr/>
          <p:nvPr/>
        </p:nvSpPr>
        <p:spPr>
          <a:xfrm>
            <a:off x="3315687" y="4982632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Zdrowia i Polityki Społecznej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Prostokąt 95"/>
          <p:cNvSpPr/>
          <p:nvPr/>
        </p:nvSpPr>
        <p:spPr>
          <a:xfrm>
            <a:off x="4952626" y="4982632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Prostokąt 107"/>
          <p:cNvSpPr/>
          <p:nvPr/>
        </p:nvSpPr>
        <p:spPr>
          <a:xfrm>
            <a:off x="5895794" y="5244011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Powiatowy Urząd Pracy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Prostokąt 109"/>
          <p:cNvSpPr/>
          <p:nvPr/>
        </p:nvSpPr>
        <p:spPr>
          <a:xfrm>
            <a:off x="3819144" y="5603411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Żłobek Miejski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Prostokąt 111"/>
          <p:cNvSpPr/>
          <p:nvPr/>
        </p:nvSpPr>
        <p:spPr>
          <a:xfrm>
            <a:off x="3819144" y="5892290"/>
            <a:ext cx="1636294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Wielofunkcyjna Placówka Opiekuńczo-Wychowawcza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Prostokąt 115"/>
          <p:cNvSpPr/>
          <p:nvPr/>
        </p:nvSpPr>
        <p:spPr>
          <a:xfrm>
            <a:off x="3811842" y="6464450"/>
            <a:ext cx="1638399" cy="29358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Zakład Pielęgnacyjno-Opiekuńczy „Fregata” sp.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o.o. 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Prostokąt 118"/>
          <p:cNvSpPr/>
          <p:nvPr/>
        </p:nvSpPr>
        <p:spPr>
          <a:xfrm>
            <a:off x="9469187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SEKRETARZ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Prostokąt 131"/>
          <p:cNvSpPr/>
          <p:nvPr/>
        </p:nvSpPr>
        <p:spPr>
          <a:xfrm>
            <a:off x="11105482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9" name="Prostokąt 138"/>
          <p:cNvSpPr/>
          <p:nvPr/>
        </p:nvSpPr>
        <p:spPr>
          <a:xfrm>
            <a:off x="6861936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SKARBNIK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Prostokąt 139"/>
          <p:cNvSpPr/>
          <p:nvPr/>
        </p:nvSpPr>
        <p:spPr>
          <a:xfrm>
            <a:off x="8498231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SKR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Prostokąt 144"/>
          <p:cNvSpPr/>
          <p:nvPr/>
        </p:nvSpPr>
        <p:spPr>
          <a:xfrm>
            <a:off x="9445116" y="577610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Straż Miejska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Prostokąt 145"/>
          <p:cNvSpPr/>
          <p:nvPr/>
        </p:nvSpPr>
        <p:spPr>
          <a:xfrm>
            <a:off x="11081412" y="5775035"/>
            <a:ext cx="513348" cy="29874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8" name="Prostokąt 147"/>
          <p:cNvSpPr/>
          <p:nvPr/>
        </p:nvSpPr>
        <p:spPr>
          <a:xfrm>
            <a:off x="5895794" y="444650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Ochrony Informacji Niejawnych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Prostokąt 148"/>
          <p:cNvSpPr/>
          <p:nvPr/>
        </p:nvSpPr>
        <p:spPr>
          <a:xfrm>
            <a:off x="7536101" y="4447350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Prostokąt 150"/>
          <p:cNvSpPr/>
          <p:nvPr/>
        </p:nvSpPr>
        <p:spPr>
          <a:xfrm>
            <a:off x="5895794" y="4848435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Inspektor Ochrony Danych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" name="Prostokąt 151"/>
          <p:cNvSpPr/>
          <p:nvPr/>
        </p:nvSpPr>
        <p:spPr>
          <a:xfrm>
            <a:off x="7538782" y="4846160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IOD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" name="Prostokąt 153"/>
          <p:cNvSpPr/>
          <p:nvPr/>
        </p:nvSpPr>
        <p:spPr>
          <a:xfrm>
            <a:off x="1147259" y="217543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Komunikacja Autobusowa</a:t>
            </a:r>
          </a:p>
          <a:p>
            <a:pPr algn="ctr"/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0" name="Prostokąt 159"/>
          <p:cNvSpPr/>
          <p:nvPr/>
        </p:nvSpPr>
        <p:spPr>
          <a:xfrm>
            <a:off x="1151807" y="248364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Żegluga Świnoujska</a:t>
            </a:r>
            <a:endParaRPr lang="pl-PL" dirty="0"/>
          </a:p>
        </p:txBody>
      </p:sp>
      <p:sp>
        <p:nvSpPr>
          <p:cNvPr id="186" name="Prostokąt 185"/>
          <p:cNvSpPr/>
          <p:nvPr/>
        </p:nvSpPr>
        <p:spPr>
          <a:xfrm>
            <a:off x="5901591" y="195687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Zarządzania Kryzysowego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7" name="Prostokąt 186"/>
          <p:cNvSpPr/>
          <p:nvPr/>
        </p:nvSpPr>
        <p:spPr>
          <a:xfrm>
            <a:off x="7537886" y="1956631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" name="Prostokąt 188"/>
          <p:cNvSpPr/>
          <p:nvPr/>
        </p:nvSpPr>
        <p:spPr>
          <a:xfrm>
            <a:off x="5906255" y="2380978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Geodety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" name="Prostokąt 189"/>
          <p:cNvSpPr/>
          <p:nvPr/>
        </p:nvSpPr>
        <p:spPr>
          <a:xfrm>
            <a:off x="7537886" y="238140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" name="Prostokąt 191"/>
          <p:cNvSpPr/>
          <p:nvPr/>
        </p:nvSpPr>
        <p:spPr>
          <a:xfrm>
            <a:off x="5901590" y="27948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Informacji i Konsultacji Społecznych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Prostokąt 192"/>
          <p:cNvSpPr/>
          <p:nvPr/>
        </p:nvSpPr>
        <p:spPr>
          <a:xfrm>
            <a:off x="7546376" y="2796817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5" name="Prostokąt 194"/>
          <p:cNvSpPr/>
          <p:nvPr/>
        </p:nvSpPr>
        <p:spPr>
          <a:xfrm>
            <a:off x="5901591" y="32237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Kadr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Prostokąt 195"/>
          <p:cNvSpPr/>
          <p:nvPr/>
        </p:nvSpPr>
        <p:spPr>
          <a:xfrm>
            <a:off x="7537886" y="3219219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" name="Prostokąt 201"/>
          <p:cNvSpPr/>
          <p:nvPr/>
        </p:nvSpPr>
        <p:spPr>
          <a:xfrm>
            <a:off x="5898120" y="3627243"/>
            <a:ext cx="1647829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Prawne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Prostokąt 202"/>
          <p:cNvSpPr/>
          <p:nvPr/>
        </p:nvSpPr>
        <p:spPr>
          <a:xfrm>
            <a:off x="7535123" y="3629479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BP</a:t>
            </a:r>
          </a:p>
        </p:txBody>
      </p:sp>
      <p:sp>
        <p:nvSpPr>
          <p:cNvPr id="205" name="Prostokąt 204"/>
          <p:cNvSpPr/>
          <p:nvPr/>
        </p:nvSpPr>
        <p:spPr>
          <a:xfrm>
            <a:off x="5898120" y="4053678"/>
            <a:ext cx="1637003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BHP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PPOŻ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" name="Prostokąt 205"/>
          <p:cNvSpPr/>
          <p:nvPr/>
        </p:nvSpPr>
        <p:spPr>
          <a:xfrm>
            <a:off x="7532089" y="4052833"/>
            <a:ext cx="513348" cy="30110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BHP</a:t>
            </a:r>
          </a:p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PPOŻ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" name="Prostokąt 207"/>
          <p:cNvSpPr/>
          <p:nvPr/>
        </p:nvSpPr>
        <p:spPr>
          <a:xfrm>
            <a:off x="5906976" y="153430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Audytu Wewnętrznego 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Kontroli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" name="Prostokąt 208"/>
          <p:cNvSpPr/>
          <p:nvPr/>
        </p:nvSpPr>
        <p:spPr>
          <a:xfrm>
            <a:off x="7543271" y="1534056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" name="Prostokąt 210"/>
          <p:cNvSpPr/>
          <p:nvPr/>
        </p:nvSpPr>
        <p:spPr>
          <a:xfrm>
            <a:off x="3823705" y="533074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Ośrodek Pomocy Rodzinie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7" name="Prostokąt 246"/>
          <p:cNvSpPr/>
          <p:nvPr/>
        </p:nvSpPr>
        <p:spPr>
          <a:xfrm>
            <a:off x="8483316" y="181402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Podatków i Opłat Lokalnych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8" name="Prostokąt 247"/>
          <p:cNvSpPr/>
          <p:nvPr/>
        </p:nvSpPr>
        <p:spPr>
          <a:xfrm>
            <a:off x="10119611" y="1813775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0" name="Prostokąt 249"/>
          <p:cNvSpPr/>
          <p:nvPr/>
        </p:nvSpPr>
        <p:spPr>
          <a:xfrm>
            <a:off x="8483316" y="2233104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Budżetu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" name="Prostokąt 250"/>
          <p:cNvSpPr/>
          <p:nvPr/>
        </p:nvSpPr>
        <p:spPr>
          <a:xfrm>
            <a:off x="10119611" y="2238547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3" name="Prostokąt 252"/>
          <p:cNvSpPr/>
          <p:nvPr/>
        </p:nvSpPr>
        <p:spPr>
          <a:xfrm>
            <a:off x="8483315" y="265201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ds. Egzekucji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" name="Prostokąt 253"/>
          <p:cNvSpPr/>
          <p:nvPr/>
        </p:nvSpPr>
        <p:spPr>
          <a:xfrm>
            <a:off x="10119612" y="2657455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" name="Prostokąt 255"/>
          <p:cNvSpPr/>
          <p:nvPr/>
        </p:nvSpPr>
        <p:spPr>
          <a:xfrm>
            <a:off x="8488701" y="1391447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Księgowości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7" name="Prostokąt 256"/>
          <p:cNvSpPr/>
          <p:nvPr/>
        </p:nvSpPr>
        <p:spPr>
          <a:xfrm>
            <a:off x="10124996" y="1391200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1" name="Prostokąt 260"/>
          <p:cNvSpPr/>
          <p:nvPr/>
        </p:nvSpPr>
        <p:spPr>
          <a:xfrm>
            <a:off x="9453530" y="370828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Organizacyjny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2" name="Prostokąt 261"/>
          <p:cNvSpPr/>
          <p:nvPr/>
        </p:nvSpPr>
        <p:spPr>
          <a:xfrm>
            <a:off x="11089355" y="3707596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4" name="Prostokąt 263"/>
          <p:cNvSpPr/>
          <p:nvPr/>
        </p:nvSpPr>
        <p:spPr>
          <a:xfrm>
            <a:off x="9449589" y="4092175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Spraw Obywatelskich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Urząd Stanu Cywilnego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5" name="Prostokąt 264"/>
          <p:cNvSpPr/>
          <p:nvPr/>
        </p:nvSpPr>
        <p:spPr>
          <a:xfrm>
            <a:off x="11085885" y="4085863"/>
            <a:ext cx="516817" cy="30200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7" name="Prostokąt 266"/>
          <p:cNvSpPr/>
          <p:nvPr/>
        </p:nvSpPr>
        <p:spPr>
          <a:xfrm>
            <a:off x="9449590" y="4493099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Technologii Informacyjnych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8" name="Prostokąt 267"/>
          <p:cNvSpPr/>
          <p:nvPr/>
        </p:nvSpPr>
        <p:spPr>
          <a:xfrm>
            <a:off x="11089435" y="4499825"/>
            <a:ext cx="513267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0" name="Prostokąt 269"/>
          <p:cNvSpPr/>
          <p:nvPr/>
        </p:nvSpPr>
        <p:spPr>
          <a:xfrm>
            <a:off x="9449590" y="332581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Komunikacji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" name="Prostokąt 270"/>
          <p:cNvSpPr/>
          <p:nvPr/>
        </p:nvSpPr>
        <p:spPr>
          <a:xfrm>
            <a:off x="11089355" y="3329329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7" name="Prostokąt 276"/>
          <p:cNvSpPr/>
          <p:nvPr/>
        </p:nvSpPr>
        <p:spPr>
          <a:xfrm>
            <a:off x="9449925" y="495258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Rady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9" name="Prostokąt 278"/>
          <p:cNvSpPr/>
          <p:nvPr/>
        </p:nvSpPr>
        <p:spPr>
          <a:xfrm>
            <a:off x="11081412" y="4952586"/>
            <a:ext cx="513348" cy="29941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1" name="Prostokąt 280"/>
          <p:cNvSpPr/>
          <p:nvPr/>
        </p:nvSpPr>
        <p:spPr>
          <a:xfrm>
            <a:off x="9445117" y="537683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Rzecznik Konsumentów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2" name="Prostokąt 281"/>
          <p:cNvSpPr/>
          <p:nvPr/>
        </p:nvSpPr>
        <p:spPr>
          <a:xfrm>
            <a:off x="11081412" y="537955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" name="Prostokąt 283"/>
          <p:cNvSpPr/>
          <p:nvPr/>
        </p:nvSpPr>
        <p:spPr>
          <a:xfrm>
            <a:off x="3814763" y="6178370"/>
            <a:ext cx="1635479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Szpital Miejski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5" name="pole tekstowe 304"/>
          <p:cNvSpPr txBox="1"/>
          <p:nvPr/>
        </p:nvSpPr>
        <p:spPr>
          <a:xfrm>
            <a:off x="3823705" y="35651"/>
            <a:ext cx="483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Struktura organizacyjna - Urząd Miasta Świnoujście</a:t>
            </a:r>
            <a:endParaRPr lang="pl-PL" sz="1600" dirty="0"/>
          </a:p>
        </p:txBody>
      </p:sp>
      <p:sp>
        <p:nvSpPr>
          <p:cNvPr id="306" name="pole tekstowe 305"/>
          <p:cNvSpPr txBox="1"/>
          <p:nvPr/>
        </p:nvSpPr>
        <p:spPr>
          <a:xfrm>
            <a:off x="9591675" y="0"/>
            <a:ext cx="26003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Załącznik Nr 1</a:t>
            </a:r>
            <a:br>
              <a:rPr lang="pl-PL" sz="1100" dirty="0" smtClean="0"/>
            </a:br>
            <a:r>
              <a:rPr lang="pl-PL" sz="1100" dirty="0" smtClean="0"/>
              <a:t>do regulaminu organizacyjnego</a:t>
            </a:r>
            <a:endParaRPr lang="pl-PL" sz="1100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5659821" y="7150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Prostokąt 168"/>
          <p:cNvSpPr/>
          <p:nvPr/>
        </p:nvSpPr>
        <p:spPr>
          <a:xfrm>
            <a:off x="9441291" y="6210144"/>
            <a:ext cx="1636295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Zamówień Publicznych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1" name="Prostokąt 170"/>
          <p:cNvSpPr/>
          <p:nvPr/>
        </p:nvSpPr>
        <p:spPr>
          <a:xfrm>
            <a:off x="11083740" y="6213627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2" name="Prostokąt 171"/>
          <p:cNvSpPr/>
          <p:nvPr/>
        </p:nvSpPr>
        <p:spPr>
          <a:xfrm>
            <a:off x="1146739" y="4938179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Towarzystwo Budownictwa Społecznego LOKUM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3" name="Prostokąt 172"/>
          <p:cNvSpPr/>
          <p:nvPr/>
        </p:nvSpPr>
        <p:spPr>
          <a:xfrm>
            <a:off x="3830839" y="3108000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CUW Świnoujście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35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273</Words>
  <Application>Microsoft Office PowerPoint</Application>
  <PresentationFormat>Panoramiczny</PresentationFormat>
  <Paragraphs>104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skaminski</dc:creator>
  <cp:lastModifiedBy>Karczewicz-Cepa Anna</cp:lastModifiedBy>
  <cp:revision>60</cp:revision>
  <cp:lastPrinted>2020-07-24T11:15:58Z</cp:lastPrinted>
  <dcterms:created xsi:type="dcterms:W3CDTF">2020-01-09T09:48:17Z</dcterms:created>
  <dcterms:modified xsi:type="dcterms:W3CDTF">2021-09-15T13:27:58Z</dcterms:modified>
</cp:coreProperties>
</file>