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72" y="-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78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23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2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1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10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495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19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04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062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12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56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664E-46D3-403C-9AF3-7CA6B7DECE7D}" type="datetimeFigureOut">
              <a:rPr lang="pl-PL" smtClean="0"/>
              <a:t>2021-01-19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18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178968" y="385010"/>
            <a:ext cx="3104147" cy="33003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MIASTA</a:t>
            </a:r>
            <a:endParaRPr lang="pl-P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73298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ZASTĘPCA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PREZYDENTA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Łącznik prosty 7"/>
          <p:cNvCxnSpPr>
            <a:endCxn id="4" idx="0"/>
          </p:cNvCxnSpPr>
          <p:nvPr/>
        </p:nvCxnSpPr>
        <p:spPr>
          <a:xfrm>
            <a:off x="1091445" y="545520"/>
            <a:ext cx="1" cy="41792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>
            <a:stCxn id="2" idx="1"/>
          </p:cNvCxnSpPr>
          <p:nvPr/>
        </p:nvCxnSpPr>
        <p:spPr>
          <a:xfrm flipH="1">
            <a:off x="1082841" y="550025"/>
            <a:ext cx="309612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272029" y="1260877"/>
            <a:ext cx="0" cy="397081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flipH="1">
            <a:off x="290753" y="1509784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rostokąt 37"/>
          <p:cNvSpPr/>
          <p:nvPr/>
        </p:nvSpPr>
        <p:spPr>
          <a:xfrm>
            <a:off x="633391" y="1355290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Ewidencji i Obrotu Nieruchomościami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1" name="Łącznik prosty 50"/>
          <p:cNvCxnSpPr/>
          <p:nvPr/>
        </p:nvCxnSpPr>
        <p:spPr>
          <a:xfrm flipH="1">
            <a:off x="272029" y="270898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rostokąt 51"/>
          <p:cNvSpPr/>
          <p:nvPr/>
        </p:nvSpPr>
        <p:spPr>
          <a:xfrm>
            <a:off x="632977" y="181252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Infrastruktury i Zieleni Miejskiej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Prostokąt 92"/>
          <p:cNvSpPr/>
          <p:nvPr/>
        </p:nvSpPr>
        <p:spPr>
          <a:xfrm>
            <a:off x="1909593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 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Prostokąt 93"/>
          <p:cNvSpPr/>
          <p:nvPr/>
        </p:nvSpPr>
        <p:spPr>
          <a:xfrm>
            <a:off x="7283115" y="385010"/>
            <a:ext cx="381220" cy="3300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Prostokąt 96"/>
          <p:cNvSpPr/>
          <p:nvPr/>
        </p:nvSpPr>
        <p:spPr>
          <a:xfrm>
            <a:off x="2259782" y="1354691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Prostokąt 97"/>
          <p:cNvSpPr/>
          <p:nvPr/>
        </p:nvSpPr>
        <p:spPr>
          <a:xfrm>
            <a:off x="2270206" y="1808135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WIZ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9" name="Łącznik prosty 98"/>
          <p:cNvCxnSpPr/>
          <p:nvPr/>
        </p:nvCxnSpPr>
        <p:spPr>
          <a:xfrm flipH="1">
            <a:off x="282742" y="1982506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Prostokąt 99"/>
          <p:cNvSpPr/>
          <p:nvPr/>
        </p:nvSpPr>
        <p:spPr>
          <a:xfrm>
            <a:off x="624146" y="249131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Inwestycji Miejskich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Prostokąt 100"/>
          <p:cNvSpPr/>
          <p:nvPr/>
        </p:nvSpPr>
        <p:spPr>
          <a:xfrm>
            <a:off x="2268419" y="2502536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2" name="Łącznik prosty 101"/>
          <p:cNvCxnSpPr/>
          <p:nvPr/>
        </p:nvCxnSpPr>
        <p:spPr>
          <a:xfrm>
            <a:off x="622970" y="3032759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Prostokąt 102"/>
          <p:cNvSpPr/>
          <p:nvPr/>
        </p:nvSpPr>
        <p:spPr>
          <a:xfrm>
            <a:off x="1140537" y="2899588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ZWiK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4" name="Łącznik prosty 103"/>
          <p:cNvCxnSpPr/>
          <p:nvPr/>
        </p:nvCxnSpPr>
        <p:spPr>
          <a:xfrm>
            <a:off x="632977" y="3323848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Prostokąt 104"/>
          <p:cNvSpPr/>
          <p:nvPr/>
        </p:nvSpPr>
        <p:spPr>
          <a:xfrm>
            <a:off x="1138360" y="3212637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0" name="Łącznik prosty 119"/>
          <p:cNvCxnSpPr/>
          <p:nvPr/>
        </p:nvCxnSpPr>
        <p:spPr>
          <a:xfrm flipH="1">
            <a:off x="272029" y="386485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Prostokąt 120"/>
          <p:cNvSpPr/>
          <p:nvPr/>
        </p:nvSpPr>
        <p:spPr>
          <a:xfrm>
            <a:off x="634573" y="357559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Ochrony Środowiska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Leśnictwa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Prostokąt 121"/>
          <p:cNvSpPr/>
          <p:nvPr/>
        </p:nvSpPr>
        <p:spPr>
          <a:xfrm>
            <a:off x="2277350" y="3576182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WOS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3" name="Łącznik prosty 122"/>
          <p:cNvCxnSpPr/>
          <p:nvPr/>
        </p:nvCxnSpPr>
        <p:spPr>
          <a:xfrm flipH="1">
            <a:off x="272029" y="446437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Prostokąt 123"/>
          <p:cNvSpPr/>
          <p:nvPr/>
        </p:nvSpPr>
        <p:spPr>
          <a:xfrm>
            <a:off x="632977" y="3937830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Pozyskiwania Funduszy Zewnętrznych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Prostokąt 124"/>
          <p:cNvSpPr/>
          <p:nvPr/>
        </p:nvSpPr>
        <p:spPr>
          <a:xfrm>
            <a:off x="2266346" y="3945993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WPF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6" name="Łącznik prosty 125"/>
          <p:cNvCxnSpPr>
            <a:stCxn id="127" idx="1"/>
          </p:cNvCxnSpPr>
          <p:nvPr/>
        </p:nvCxnSpPr>
        <p:spPr>
          <a:xfrm flipH="1" flipV="1">
            <a:off x="301622" y="4465728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Prostokąt 126"/>
          <p:cNvSpPr/>
          <p:nvPr/>
        </p:nvSpPr>
        <p:spPr>
          <a:xfrm>
            <a:off x="641859" y="4316585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Rozwoju Gospodarczego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Obsługi Inwestorów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Prostokąt 127"/>
          <p:cNvSpPr/>
          <p:nvPr/>
        </p:nvSpPr>
        <p:spPr>
          <a:xfrm>
            <a:off x="2291278" y="4308913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WRG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9" name="Łącznik prosty 128"/>
          <p:cNvCxnSpPr/>
          <p:nvPr/>
        </p:nvCxnSpPr>
        <p:spPr>
          <a:xfrm flipH="1">
            <a:off x="265274" y="5242726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Prostokąt 129"/>
          <p:cNvSpPr/>
          <p:nvPr/>
        </p:nvSpPr>
        <p:spPr>
          <a:xfrm>
            <a:off x="622269" y="506716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Urbanistyki i Architektury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Prostokąt 130"/>
          <p:cNvSpPr/>
          <p:nvPr/>
        </p:nvSpPr>
        <p:spPr>
          <a:xfrm>
            <a:off x="2270417" y="5076613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WUA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Łącznik prosty 4"/>
          <p:cNvCxnSpPr/>
          <p:nvPr/>
        </p:nvCxnSpPr>
        <p:spPr>
          <a:xfrm flipH="1">
            <a:off x="3798916" y="669872"/>
            <a:ext cx="380052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>
            <a:endCxn id="43" idx="0"/>
          </p:cNvCxnSpPr>
          <p:nvPr/>
        </p:nvCxnSpPr>
        <p:spPr>
          <a:xfrm>
            <a:off x="3798916" y="669872"/>
            <a:ext cx="0" cy="29357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rostokąt 42"/>
          <p:cNvSpPr/>
          <p:nvPr/>
        </p:nvSpPr>
        <p:spPr>
          <a:xfrm>
            <a:off x="2980768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ZASTĘPCA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PREZYDENTA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4617063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 </a:t>
            </a:r>
            <a:r>
              <a:rPr lang="pl-PL" sz="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7" name="Łącznik prosty 56"/>
          <p:cNvCxnSpPr/>
          <p:nvPr/>
        </p:nvCxnSpPr>
        <p:spPr>
          <a:xfrm flipH="1">
            <a:off x="2984319" y="1509785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rostokąt 58"/>
          <p:cNvSpPr/>
          <p:nvPr/>
        </p:nvSpPr>
        <p:spPr>
          <a:xfrm>
            <a:off x="3337931" y="1352028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Edukacji</a:t>
            </a:r>
          </a:p>
        </p:txBody>
      </p:sp>
      <p:sp>
        <p:nvSpPr>
          <p:cNvPr id="60" name="Prostokąt 59"/>
          <p:cNvSpPr/>
          <p:nvPr/>
        </p:nvSpPr>
        <p:spPr>
          <a:xfrm>
            <a:off x="4958837" y="1360617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Łącznik prosty 61"/>
          <p:cNvCxnSpPr/>
          <p:nvPr/>
        </p:nvCxnSpPr>
        <p:spPr>
          <a:xfrm>
            <a:off x="3325710" y="1876101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rostokąt 62"/>
          <p:cNvSpPr/>
          <p:nvPr/>
        </p:nvSpPr>
        <p:spPr>
          <a:xfrm>
            <a:off x="3847898" y="1726602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Przedszkola Miejskie</a:t>
            </a:r>
          </a:p>
        </p:txBody>
      </p:sp>
      <p:cxnSp>
        <p:nvCxnSpPr>
          <p:cNvPr id="65" name="Łącznik prosty 64"/>
          <p:cNvCxnSpPr/>
          <p:nvPr/>
        </p:nvCxnSpPr>
        <p:spPr>
          <a:xfrm>
            <a:off x="3344794" y="2112208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rostokąt 65"/>
          <p:cNvSpPr/>
          <p:nvPr/>
        </p:nvSpPr>
        <p:spPr>
          <a:xfrm>
            <a:off x="3851165" y="2295814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Poradnia Psychologiczno-Pedagogiczna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7" name="Łącznik prosty 66"/>
          <p:cNvCxnSpPr/>
          <p:nvPr/>
        </p:nvCxnSpPr>
        <p:spPr>
          <a:xfrm>
            <a:off x="3342060" y="2395079"/>
            <a:ext cx="51334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Prostokąt 67"/>
          <p:cNvSpPr/>
          <p:nvPr/>
        </p:nvSpPr>
        <p:spPr>
          <a:xfrm>
            <a:off x="3849540" y="2006725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podstawowe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ponadpodstawowe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9" name="Łącznik prosty 68"/>
          <p:cNvCxnSpPr/>
          <p:nvPr/>
        </p:nvCxnSpPr>
        <p:spPr>
          <a:xfrm>
            <a:off x="3342060" y="2679844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rostokąt 69"/>
          <p:cNvSpPr/>
          <p:nvPr/>
        </p:nvSpPr>
        <p:spPr>
          <a:xfrm>
            <a:off x="3839741" y="258171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Specjalny Ośrodek Szkolno-Wychowawczy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2" name="Łącznik prosty 71"/>
          <p:cNvCxnSpPr/>
          <p:nvPr/>
        </p:nvCxnSpPr>
        <p:spPr>
          <a:xfrm>
            <a:off x="3330237" y="2992122"/>
            <a:ext cx="503104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rostokąt 72"/>
          <p:cNvSpPr/>
          <p:nvPr/>
        </p:nvSpPr>
        <p:spPr>
          <a:xfrm>
            <a:off x="3851042" y="287791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Szkolne Schronisko Młodzieżowe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7" name="Łącznik prosty 76"/>
          <p:cNvCxnSpPr/>
          <p:nvPr/>
        </p:nvCxnSpPr>
        <p:spPr>
          <a:xfrm flipH="1">
            <a:off x="2968877" y="3369661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Prostokąt 77"/>
          <p:cNvSpPr/>
          <p:nvPr/>
        </p:nvSpPr>
        <p:spPr>
          <a:xfrm>
            <a:off x="3316885" y="3211904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Promocji, Turystyki, Kultury i Sportu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Prostokąt 78"/>
          <p:cNvSpPr/>
          <p:nvPr/>
        </p:nvSpPr>
        <p:spPr>
          <a:xfrm>
            <a:off x="4941568" y="3223768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WPT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1" name="Łącznik prosty 80"/>
          <p:cNvCxnSpPr/>
          <p:nvPr/>
        </p:nvCxnSpPr>
        <p:spPr>
          <a:xfrm>
            <a:off x="3325116" y="3707683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Prostokąt 81"/>
          <p:cNvSpPr/>
          <p:nvPr/>
        </p:nvSpPr>
        <p:spPr>
          <a:xfrm>
            <a:off x="3799836" y="3581392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Dom Kultury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3" name="Łącznik prosty 82"/>
          <p:cNvCxnSpPr/>
          <p:nvPr/>
        </p:nvCxnSpPr>
        <p:spPr>
          <a:xfrm>
            <a:off x="3344615" y="3977305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rostokąt 83"/>
          <p:cNvSpPr/>
          <p:nvPr/>
        </p:nvSpPr>
        <p:spPr>
          <a:xfrm>
            <a:off x="3818623" y="3866588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OSiR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„Wyspiarz”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5" name="Łącznik prosty 84"/>
          <p:cNvCxnSpPr/>
          <p:nvPr/>
        </p:nvCxnSpPr>
        <p:spPr>
          <a:xfrm>
            <a:off x="3316536" y="4267494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Prostokąt 85"/>
          <p:cNvSpPr/>
          <p:nvPr/>
        </p:nvSpPr>
        <p:spPr>
          <a:xfrm>
            <a:off x="3818622" y="415797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Miejska Biblioteka Publiczna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7" name="Łącznik prosty 86"/>
          <p:cNvCxnSpPr/>
          <p:nvPr/>
        </p:nvCxnSpPr>
        <p:spPr>
          <a:xfrm>
            <a:off x="3344615" y="4549004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Prostokąt 87"/>
          <p:cNvSpPr/>
          <p:nvPr/>
        </p:nvSpPr>
        <p:spPr>
          <a:xfrm>
            <a:off x="3818621" y="444922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Muzeum Rybołówstwa Morskiego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2" name="Łącznik prosty 91"/>
          <p:cNvCxnSpPr/>
          <p:nvPr/>
        </p:nvCxnSpPr>
        <p:spPr>
          <a:xfrm flipH="1">
            <a:off x="2968878" y="4945449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Prostokąt 94"/>
          <p:cNvSpPr/>
          <p:nvPr/>
        </p:nvSpPr>
        <p:spPr>
          <a:xfrm>
            <a:off x="3312768" y="4764660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Zdrowia i Polityki Społecznej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Prostokąt 95"/>
          <p:cNvSpPr/>
          <p:nvPr/>
        </p:nvSpPr>
        <p:spPr>
          <a:xfrm>
            <a:off x="4953180" y="4767323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WZP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Prostokąt 107"/>
          <p:cNvSpPr/>
          <p:nvPr/>
        </p:nvSpPr>
        <p:spPr>
          <a:xfrm>
            <a:off x="5906977" y="6107402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Powiatowy Urząd Pracy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9" name="Łącznik prosty 108"/>
          <p:cNvCxnSpPr/>
          <p:nvPr/>
        </p:nvCxnSpPr>
        <p:spPr>
          <a:xfrm>
            <a:off x="3323072" y="5817192"/>
            <a:ext cx="530082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Prostokąt 109"/>
          <p:cNvSpPr/>
          <p:nvPr/>
        </p:nvSpPr>
        <p:spPr>
          <a:xfrm>
            <a:off x="3816570" y="5412608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Żłobek Miejski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1" name="Łącznik prosty 110"/>
          <p:cNvCxnSpPr/>
          <p:nvPr/>
        </p:nvCxnSpPr>
        <p:spPr>
          <a:xfrm flipV="1">
            <a:off x="3323072" y="6107881"/>
            <a:ext cx="530080" cy="4239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Prostokąt 111"/>
          <p:cNvSpPr/>
          <p:nvPr/>
        </p:nvSpPr>
        <p:spPr>
          <a:xfrm>
            <a:off x="3821573" y="5713648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Wielofunkcyjna Placówka Opiekuńczo-Wychowawcza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5" name="Łącznik prosty 114"/>
          <p:cNvCxnSpPr/>
          <p:nvPr/>
        </p:nvCxnSpPr>
        <p:spPr>
          <a:xfrm>
            <a:off x="3323072" y="6439577"/>
            <a:ext cx="530082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Prostokąt 115"/>
          <p:cNvSpPr/>
          <p:nvPr/>
        </p:nvSpPr>
        <p:spPr>
          <a:xfrm>
            <a:off x="3826332" y="6327130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 ZOZ Zakład Pielęgnacyjno-Opiekuńczy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7" name="Łącznik prosty 116"/>
          <p:cNvCxnSpPr>
            <a:stCxn id="94" idx="3"/>
          </p:cNvCxnSpPr>
          <p:nvPr/>
        </p:nvCxnSpPr>
        <p:spPr>
          <a:xfrm>
            <a:off x="7664335" y="550025"/>
            <a:ext cx="262300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/>
          <p:cNvCxnSpPr>
            <a:endCxn id="119" idx="0"/>
          </p:cNvCxnSpPr>
          <p:nvPr/>
        </p:nvCxnSpPr>
        <p:spPr>
          <a:xfrm>
            <a:off x="10287335" y="545520"/>
            <a:ext cx="0" cy="41792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Prostokąt 118"/>
          <p:cNvSpPr/>
          <p:nvPr/>
        </p:nvSpPr>
        <p:spPr>
          <a:xfrm>
            <a:off x="9469187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SEKRETARZ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Prostokąt 131"/>
          <p:cNvSpPr/>
          <p:nvPr/>
        </p:nvSpPr>
        <p:spPr>
          <a:xfrm>
            <a:off x="11105482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8" name="Łącznik prosty 137"/>
          <p:cNvCxnSpPr/>
          <p:nvPr/>
        </p:nvCxnSpPr>
        <p:spPr>
          <a:xfrm>
            <a:off x="7664335" y="669872"/>
            <a:ext cx="0" cy="29357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Prostokąt 138"/>
          <p:cNvSpPr/>
          <p:nvPr/>
        </p:nvSpPr>
        <p:spPr>
          <a:xfrm>
            <a:off x="6861936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SKARBNIK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0" name="Prostokąt 139"/>
          <p:cNvSpPr/>
          <p:nvPr/>
        </p:nvSpPr>
        <p:spPr>
          <a:xfrm>
            <a:off x="8498231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SKR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4" name="Łącznik prosty 143"/>
          <p:cNvCxnSpPr/>
          <p:nvPr/>
        </p:nvCxnSpPr>
        <p:spPr>
          <a:xfrm flipH="1">
            <a:off x="5560919" y="460841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Prostokąt 144"/>
          <p:cNvSpPr/>
          <p:nvPr/>
        </p:nvSpPr>
        <p:spPr>
          <a:xfrm>
            <a:off x="9445116" y="5776100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Straż Miejska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Prostokąt 145"/>
          <p:cNvSpPr/>
          <p:nvPr/>
        </p:nvSpPr>
        <p:spPr>
          <a:xfrm>
            <a:off x="11081412" y="5775035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7" name="Łącznik prosty 146"/>
          <p:cNvCxnSpPr/>
          <p:nvPr/>
        </p:nvCxnSpPr>
        <p:spPr>
          <a:xfrm flipH="1" flipV="1">
            <a:off x="5585374" y="5492043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Prostokąt 147"/>
          <p:cNvSpPr/>
          <p:nvPr/>
        </p:nvSpPr>
        <p:spPr>
          <a:xfrm>
            <a:off x="5931626" y="5342900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 ds. Ochrony Informacji Niejawnych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Prostokąt 148"/>
          <p:cNvSpPr/>
          <p:nvPr/>
        </p:nvSpPr>
        <p:spPr>
          <a:xfrm>
            <a:off x="7571324" y="5345056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OIN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0" name="Łącznik prosty 149"/>
          <p:cNvCxnSpPr/>
          <p:nvPr/>
        </p:nvCxnSpPr>
        <p:spPr>
          <a:xfrm flipH="1">
            <a:off x="5578383" y="621433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Prostokąt 150"/>
          <p:cNvSpPr/>
          <p:nvPr/>
        </p:nvSpPr>
        <p:spPr>
          <a:xfrm>
            <a:off x="5918623" y="5750035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Inspektor Ochrony Danych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2" name="Prostokąt 151"/>
          <p:cNvSpPr/>
          <p:nvPr/>
        </p:nvSpPr>
        <p:spPr>
          <a:xfrm>
            <a:off x="7569055" y="5743523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IOD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3" name="Łącznik prosty 152"/>
          <p:cNvCxnSpPr/>
          <p:nvPr/>
        </p:nvCxnSpPr>
        <p:spPr>
          <a:xfrm>
            <a:off x="622970" y="2278178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Prostokąt 153"/>
          <p:cNvSpPr/>
          <p:nvPr/>
        </p:nvSpPr>
        <p:spPr>
          <a:xfrm>
            <a:off x="1147259" y="217543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Komunikacja Autobusowa</a:t>
            </a:r>
          </a:p>
          <a:p>
            <a:pPr algn="ctr"/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</a:t>
            </a:r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5" name="Łącznik prosty 154"/>
          <p:cNvCxnSpPr/>
          <p:nvPr/>
        </p:nvCxnSpPr>
        <p:spPr>
          <a:xfrm flipH="1">
            <a:off x="5570252" y="379657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158"/>
          <p:cNvCxnSpPr/>
          <p:nvPr/>
        </p:nvCxnSpPr>
        <p:spPr>
          <a:xfrm>
            <a:off x="5918623" y="5077953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Prostokąt 159"/>
          <p:cNvSpPr/>
          <p:nvPr/>
        </p:nvSpPr>
        <p:spPr>
          <a:xfrm>
            <a:off x="6419715" y="4950119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Żegluga Świnoujska</a:t>
            </a:r>
            <a:endParaRPr lang="pl-PL" dirty="0"/>
          </a:p>
        </p:txBody>
      </p:sp>
      <p:cxnSp>
        <p:nvCxnSpPr>
          <p:cNvPr id="161" name="Łącznik prosty 160"/>
          <p:cNvCxnSpPr/>
          <p:nvPr/>
        </p:nvCxnSpPr>
        <p:spPr>
          <a:xfrm flipH="1">
            <a:off x="11603173" y="592580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Prostokąt 161"/>
          <p:cNvSpPr/>
          <p:nvPr/>
        </p:nvSpPr>
        <p:spPr>
          <a:xfrm>
            <a:off x="5920811" y="445870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 ds. Gospodarki Morskiej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" name="Prostokąt 162"/>
          <p:cNvSpPr/>
          <p:nvPr/>
        </p:nvSpPr>
        <p:spPr>
          <a:xfrm>
            <a:off x="7563019" y="4444687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4" name="Łącznik prosty 163"/>
          <p:cNvCxnSpPr/>
          <p:nvPr/>
        </p:nvCxnSpPr>
        <p:spPr>
          <a:xfrm flipH="1">
            <a:off x="5914898" y="4676071"/>
            <a:ext cx="1" cy="3910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Łącznik prosty 184"/>
          <p:cNvCxnSpPr/>
          <p:nvPr/>
        </p:nvCxnSpPr>
        <p:spPr>
          <a:xfrm flipH="1">
            <a:off x="5561352" y="210291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Prostokąt 185"/>
          <p:cNvSpPr/>
          <p:nvPr/>
        </p:nvSpPr>
        <p:spPr>
          <a:xfrm>
            <a:off x="5901591" y="195687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Zarządzania Kryzysowego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7" name="Prostokąt 186"/>
          <p:cNvSpPr/>
          <p:nvPr/>
        </p:nvSpPr>
        <p:spPr>
          <a:xfrm>
            <a:off x="7537886" y="1956631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8" name="Łącznik prosty 187"/>
          <p:cNvCxnSpPr/>
          <p:nvPr/>
        </p:nvCxnSpPr>
        <p:spPr>
          <a:xfrm flipH="1">
            <a:off x="5561352" y="2522000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Prostokąt 188"/>
          <p:cNvSpPr/>
          <p:nvPr/>
        </p:nvSpPr>
        <p:spPr>
          <a:xfrm>
            <a:off x="5901591" y="2375960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Geodety Miasta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" name="Prostokąt 189"/>
          <p:cNvSpPr/>
          <p:nvPr/>
        </p:nvSpPr>
        <p:spPr>
          <a:xfrm>
            <a:off x="7537886" y="2381403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1" name="Łącznik prosty 190"/>
          <p:cNvCxnSpPr>
            <a:stCxn id="192" idx="1"/>
          </p:cNvCxnSpPr>
          <p:nvPr/>
        </p:nvCxnSpPr>
        <p:spPr>
          <a:xfrm flipH="1" flipV="1">
            <a:off x="5561353" y="2944011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Prostokąt 191"/>
          <p:cNvSpPr/>
          <p:nvPr/>
        </p:nvSpPr>
        <p:spPr>
          <a:xfrm>
            <a:off x="5901590" y="279486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Informacji i Konsultacji Społecznych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" name="Prostokąt 192"/>
          <p:cNvSpPr/>
          <p:nvPr/>
        </p:nvSpPr>
        <p:spPr>
          <a:xfrm>
            <a:off x="7537887" y="2800311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4" name="Łącznik prosty 193"/>
          <p:cNvCxnSpPr/>
          <p:nvPr/>
        </p:nvCxnSpPr>
        <p:spPr>
          <a:xfrm flipH="1">
            <a:off x="5561352" y="336980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rostokąt 194"/>
          <p:cNvSpPr/>
          <p:nvPr/>
        </p:nvSpPr>
        <p:spPr>
          <a:xfrm>
            <a:off x="5901591" y="322376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Kadr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" name="Prostokąt 195"/>
          <p:cNvSpPr/>
          <p:nvPr/>
        </p:nvSpPr>
        <p:spPr>
          <a:xfrm>
            <a:off x="7537886" y="3219219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" name="Prostokąt 201"/>
          <p:cNvSpPr/>
          <p:nvPr/>
        </p:nvSpPr>
        <p:spPr>
          <a:xfrm>
            <a:off x="5909654" y="3627243"/>
            <a:ext cx="1636295" cy="31321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Prawne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3" name="Prostokąt 202"/>
          <p:cNvSpPr/>
          <p:nvPr/>
        </p:nvSpPr>
        <p:spPr>
          <a:xfrm>
            <a:off x="7545949" y="3628913"/>
            <a:ext cx="513348" cy="3087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BP</a:t>
            </a:r>
          </a:p>
        </p:txBody>
      </p:sp>
      <p:sp>
        <p:nvSpPr>
          <p:cNvPr id="205" name="Prostokąt 204"/>
          <p:cNvSpPr/>
          <p:nvPr/>
        </p:nvSpPr>
        <p:spPr>
          <a:xfrm>
            <a:off x="5926723" y="4068986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 ds. BHP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PPOŻ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" name="Prostokąt 205"/>
          <p:cNvSpPr/>
          <p:nvPr/>
        </p:nvSpPr>
        <p:spPr>
          <a:xfrm>
            <a:off x="7567312" y="4086424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BHP</a:t>
            </a:r>
          </a:p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PPOŻ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7" name="Łącznik prosty 206"/>
          <p:cNvCxnSpPr/>
          <p:nvPr/>
        </p:nvCxnSpPr>
        <p:spPr>
          <a:xfrm flipH="1">
            <a:off x="5566737" y="1680343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Prostokąt 207"/>
          <p:cNvSpPr/>
          <p:nvPr/>
        </p:nvSpPr>
        <p:spPr>
          <a:xfrm>
            <a:off x="5906976" y="153430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Audytu Wewnętrznego 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Kontroli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9" name="Prostokąt 208"/>
          <p:cNvSpPr/>
          <p:nvPr/>
        </p:nvSpPr>
        <p:spPr>
          <a:xfrm>
            <a:off x="7543271" y="1534056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" name="Prostokąt 210"/>
          <p:cNvSpPr/>
          <p:nvPr/>
        </p:nvSpPr>
        <p:spPr>
          <a:xfrm>
            <a:off x="3823825" y="5120478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Ośrodek Pomocy Rodzinie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0" name="Łącznik prosty 219"/>
          <p:cNvCxnSpPr/>
          <p:nvPr/>
        </p:nvCxnSpPr>
        <p:spPr>
          <a:xfrm flipH="1">
            <a:off x="3321060" y="5242726"/>
            <a:ext cx="521458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y 227"/>
          <p:cNvCxnSpPr/>
          <p:nvPr/>
        </p:nvCxnSpPr>
        <p:spPr>
          <a:xfrm flipH="1">
            <a:off x="3309434" y="5523819"/>
            <a:ext cx="529028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Łącznik prosty 245"/>
          <p:cNvCxnSpPr/>
          <p:nvPr/>
        </p:nvCxnSpPr>
        <p:spPr>
          <a:xfrm flipH="1">
            <a:off x="8143077" y="1960062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Prostokąt 246"/>
          <p:cNvSpPr/>
          <p:nvPr/>
        </p:nvSpPr>
        <p:spPr>
          <a:xfrm>
            <a:off x="8483316" y="181402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Podatków i Opłat Lokalnych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8" name="Prostokąt 247"/>
          <p:cNvSpPr/>
          <p:nvPr/>
        </p:nvSpPr>
        <p:spPr>
          <a:xfrm>
            <a:off x="10119611" y="1813775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9" name="Łącznik prosty 248"/>
          <p:cNvCxnSpPr/>
          <p:nvPr/>
        </p:nvCxnSpPr>
        <p:spPr>
          <a:xfrm flipH="1">
            <a:off x="8143077" y="237914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Prostokąt 249"/>
          <p:cNvSpPr/>
          <p:nvPr/>
        </p:nvSpPr>
        <p:spPr>
          <a:xfrm>
            <a:off x="8483316" y="2233104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Budżetu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1" name="Prostokąt 250"/>
          <p:cNvSpPr/>
          <p:nvPr/>
        </p:nvSpPr>
        <p:spPr>
          <a:xfrm>
            <a:off x="10119611" y="2238547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2" name="Łącznik prosty 251"/>
          <p:cNvCxnSpPr>
            <a:stCxn id="253" idx="1"/>
          </p:cNvCxnSpPr>
          <p:nvPr/>
        </p:nvCxnSpPr>
        <p:spPr>
          <a:xfrm flipH="1" flipV="1">
            <a:off x="8143078" y="2801155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Prostokąt 252"/>
          <p:cNvSpPr/>
          <p:nvPr/>
        </p:nvSpPr>
        <p:spPr>
          <a:xfrm>
            <a:off x="8483315" y="265201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ds. Egzekucji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4" name="Prostokąt 253"/>
          <p:cNvSpPr/>
          <p:nvPr/>
        </p:nvSpPr>
        <p:spPr>
          <a:xfrm>
            <a:off x="10119612" y="2657455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5" name="Łącznik prosty 254"/>
          <p:cNvCxnSpPr/>
          <p:nvPr/>
        </p:nvCxnSpPr>
        <p:spPr>
          <a:xfrm flipH="1">
            <a:off x="8148462" y="1537487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Prostokąt 255"/>
          <p:cNvSpPr/>
          <p:nvPr/>
        </p:nvSpPr>
        <p:spPr>
          <a:xfrm>
            <a:off x="8488701" y="1391447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Księgowości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7" name="Prostokąt 256"/>
          <p:cNvSpPr/>
          <p:nvPr/>
        </p:nvSpPr>
        <p:spPr>
          <a:xfrm>
            <a:off x="10124996" y="1391200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9" name="Łącznik prosty 258"/>
          <p:cNvCxnSpPr/>
          <p:nvPr/>
        </p:nvCxnSpPr>
        <p:spPr>
          <a:xfrm flipV="1">
            <a:off x="8143077" y="1273631"/>
            <a:ext cx="0" cy="152808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Prostokąt 260"/>
          <p:cNvSpPr/>
          <p:nvPr/>
        </p:nvSpPr>
        <p:spPr>
          <a:xfrm>
            <a:off x="9453530" y="370828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Organizacyjny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2" name="Prostokąt 261"/>
          <p:cNvSpPr/>
          <p:nvPr/>
        </p:nvSpPr>
        <p:spPr>
          <a:xfrm>
            <a:off x="11081412" y="3699068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4" name="Prostokąt 263"/>
          <p:cNvSpPr/>
          <p:nvPr/>
        </p:nvSpPr>
        <p:spPr>
          <a:xfrm>
            <a:off x="9463801" y="4088448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Spraw Obywatelskich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Urząd Stanu Cywilnego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5" name="Prostokąt 264"/>
          <p:cNvSpPr/>
          <p:nvPr/>
        </p:nvSpPr>
        <p:spPr>
          <a:xfrm>
            <a:off x="11100095" y="4093890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7" name="Prostokąt 266"/>
          <p:cNvSpPr/>
          <p:nvPr/>
        </p:nvSpPr>
        <p:spPr>
          <a:xfrm>
            <a:off x="9445117" y="4498439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Technologii Informacyjnych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8" name="Prostokąt 267"/>
          <p:cNvSpPr/>
          <p:nvPr/>
        </p:nvSpPr>
        <p:spPr>
          <a:xfrm>
            <a:off x="11081412" y="4498439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0" name="Prostokąt 269"/>
          <p:cNvSpPr/>
          <p:nvPr/>
        </p:nvSpPr>
        <p:spPr>
          <a:xfrm>
            <a:off x="9449590" y="332581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Komunikacji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1" name="Prostokąt 270"/>
          <p:cNvSpPr/>
          <p:nvPr/>
        </p:nvSpPr>
        <p:spPr>
          <a:xfrm>
            <a:off x="11096083" y="3312400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WKM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7" name="Prostokąt 276"/>
          <p:cNvSpPr/>
          <p:nvPr/>
        </p:nvSpPr>
        <p:spPr>
          <a:xfrm>
            <a:off x="9463801" y="494986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Rady Miasta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9" name="Prostokąt 278"/>
          <p:cNvSpPr/>
          <p:nvPr/>
        </p:nvSpPr>
        <p:spPr>
          <a:xfrm>
            <a:off x="11110300" y="4945449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1" name="Prostokąt 280"/>
          <p:cNvSpPr/>
          <p:nvPr/>
        </p:nvSpPr>
        <p:spPr>
          <a:xfrm>
            <a:off x="9453530" y="5374111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Rzecznik Konsumentów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2" name="Prostokąt 281"/>
          <p:cNvSpPr/>
          <p:nvPr/>
        </p:nvSpPr>
        <p:spPr>
          <a:xfrm>
            <a:off x="11081412" y="5379553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4" name="Prostokąt 283"/>
          <p:cNvSpPr/>
          <p:nvPr/>
        </p:nvSpPr>
        <p:spPr>
          <a:xfrm>
            <a:off x="3819611" y="602000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Szpital Miejski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9" name="Łącznik prosty 298"/>
          <p:cNvCxnSpPr/>
          <p:nvPr/>
        </p:nvCxnSpPr>
        <p:spPr>
          <a:xfrm flipH="1">
            <a:off x="11613443" y="5523819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Łącznik prosty 299"/>
          <p:cNvCxnSpPr/>
          <p:nvPr/>
        </p:nvCxnSpPr>
        <p:spPr>
          <a:xfrm flipH="1">
            <a:off x="11613444" y="5099570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Łącznik prosty 300"/>
          <p:cNvCxnSpPr/>
          <p:nvPr/>
        </p:nvCxnSpPr>
        <p:spPr>
          <a:xfrm flipH="1">
            <a:off x="11605451" y="4671645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Łącznik prosty 301"/>
          <p:cNvCxnSpPr/>
          <p:nvPr/>
        </p:nvCxnSpPr>
        <p:spPr>
          <a:xfrm flipH="1">
            <a:off x="11613444" y="4281719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Łącznik prosty 302"/>
          <p:cNvCxnSpPr/>
          <p:nvPr/>
        </p:nvCxnSpPr>
        <p:spPr>
          <a:xfrm flipH="1">
            <a:off x="11596672" y="386485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Łącznik prosty 303"/>
          <p:cNvCxnSpPr/>
          <p:nvPr/>
        </p:nvCxnSpPr>
        <p:spPr>
          <a:xfrm flipH="1">
            <a:off x="11594760" y="349614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pole tekstowe 304"/>
          <p:cNvSpPr txBox="1"/>
          <p:nvPr/>
        </p:nvSpPr>
        <p:spPr>
          <a:xfrm>
            <a:off x="3823705" y="35651"/>
            <a:ext cx="483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Struktura organizacyjna - Urząd Miasta Świnoujście</a:t>
            </a:r>
            <a:endParaRPr lang="pl-PL" sz="1600" dirty="0"/>
          </a:p>
        </p:txBody>
      </p:sp>
      <p:sp>
        <p:nvSpPr>
          <p:cNvPr id="306" name="pole tekstowe 305"/>
          <p:cNvSpPr txBox="1"/>
          <p:nvPr/>
        </p:nvSpPr>
        <p:spPr>
          <a:xfrm>
            <a:off x="9591675" y="0"/>
            <a:ext cx="26003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Załącznik Nr 1</a:t>
            </a:r>
            <a:br>
              <a:rPr lang="pl-PL" sz="1100" dirty="0" smtClean="0"/>
            </a:br>
            <a:r>
              <a:rPr lang="pl-PL" sz="1100" dirty="0" smtClean="0"/>
              <a:t>do regulaminu organizacyjnego</a:t>
            </a:r>
            <a:endParaRPr lang="pl-PL" sz="1100" dirty="0"/>
          </a:p>
        </p:txBody>
      </p:sp>
      <p:cxnSp>
        <p:nvCxnSpPr>
          <p:cNvPr id="176" name="Łącznik prosty 175"/>
          <p:cNvCxnSpPr/>
          <p:nvPr/>
        </p:nvCxnSpPr>
        <p:spPr>
          <a:xfrm flipH="1">
            <a:off x="5586483" y="421869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y 179"/>
          <p:cNvCxnSpPr/>
          <p:nvPr/>
        </p:nvCxnSpPr>
        <p:spPr>
          <a:xfrm flipH="1">
            <a:off x="3325239" y="3526041"/>
            <a:ext cx="1054" cy="103123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Łącznik prosty 196"/>
          <p:cNvCxnSpPr/>
          <p:nvPr/>
        </p:nvCxnSpPr>
        <p:spPr>
          <a:xfrm>
            <a:off x="2968878" y="967949"/>
            <a:ext cx="0" cy="397081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Łącznik prosty 199"/>
          <p:cNvCxnSpPr/>
          <p:nvPr/>
        </p:nvCxnSpPr>
        <p:spPr>
          <a:xfrm>
            <a:off x="625898" y="4835350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oliniowy 13"/>
          <p:cNvCxnSpPr/>
          <p:nvPr/>
        </p:nvCxnSpPr>
        <p:spPr>
          <a:xfrm>
            <a:off x="3308989" y="4932954"/>
            <a:ext cx="15791" cy="151911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>
            <a:off x="5659821" y="7150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 flipH="1">
            <a:off x="5570252" y="740907"/>
            <a:ext cx="3" cy="546923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oliniowy 17"/>
          <p:cNvCxnSpPr/>
          <p:nvPr/>
        </p:nvCxnSpPr>
        <p:spPr>
          <a:xfrm>
            <a:off x="625659" y="2097079"/>
            <a:ext cx="0" cy="15921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333801" y="1649488"/>
            <a:ext cx="8259" cy="13445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5566737" y="5899743"/>
            <a:ext cx="3437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Prostokąt 168"/>
          <p:cNvSpPr/>
          <p:nvPr/>
        </p:nvSpPr>
        <p:spPr>
          <a:xfrm>
            <a:off x="9441291" y="6210144"/>
            <a:ext cx="1636295" cy="31321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Zamówień Publicznych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1" name="Prostokąt 170"/>
          <p:cNvSpPr/>
          <p:nvPr/>
        </p:nvSpPr>
        <p:spPr>
          <a:xfrm>
            <a:off x="11083740" y="6213627"/>
            <a:ext cx="513348" cy="3087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BZP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Łącznik prosty 5"/>
          <p:cNvCxnSpPr/>
          <p:nvPr/>
        </p:nvCxnSpPr>
        <p:spPr>
          <a:xfrm flipH="1">
            <a:off x="11935000" y="1273631"/>
            <a:ext cx="16046" cy="5093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H="1">
            <a:off x="11607712" y="6372895"/>
            <a:ext cx="329007" cy="1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Prostokąt 171"/>
          <p:cNvSpPr/>
          <p:nvPr/>
        </p:nvSpPr>
        <p:spPr>
          <a:xfrm>
            <a:off x="1138147" y="471401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Towarzystwo Budownictwa Społecznego LOKUM </a:t>
            </a:r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5" name="Łącznik prosty 174"/>
          <p:cNvCxnSpPr/>
          <p:nvPr/>
        </p:nvCxnSpPr>
        <p:spPr>
          <a:xfrm flipH="1">
            <a:off x="638902" y="4420453"/>
            <a:ext cx="1" cy="3910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612269" y="2790729"/>
            <a:ext cx="0" cy="53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5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3737</TotalTime>
  <Words>272</Words>
  <Application>Microsoft Office PowerPoint</Application>
  <PresentationFormat>Panoramiczny</PresentationFormat>
  <Paragraphs>105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skaminski</dc:creator>
  <cp:lastModifiedBy>Filipcewicz-Fąfara Sylwia</cp:lastModifiedBy>
  <cp:revision>44</cp:revision>
  <cp:lastPrinted>2020-07-24T11:15:58Z</cp:lastPrinted>
  <dcterms:created xsi:type="dcterms:W3CDTF">2020-01-09T09:48:17Z</dcterms:created>
  <dcterms:modified xsi:type="dcterms:W3CDTF">2021-01-19T12:55:10Z</dcterms:modified>
</cp:coreProperties>
</file>