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92" r:id="rId1"/>
  </p:sldMasterIdLst>
  <p:notesMasterIdLst>
    <p:notesMasterId r:id="rId34"/>
  </p:notesMasterIdLst>
  <p:sldIdLst>
    <p:sldId id="256" r:id="rId2"/>
    <p:sldId id="257" r:id="rId3"/>
    <p:sldId id="258" r:id="rId4"/>
    <p:sldId id="259" r:id="rId5"/>
    <p:sldId id="260" r:id="rId6"/>
    <p:sldId id="261" r:id="rId7"/>
    <p:sldId id="262" r:id="rId8"/>
    <p:sldId id="263" r:id="rId9"/>
    <p:sldId id="282" r:id="rId10"/>
    <p:sldId id="266" r:id="rId11"/>
    <p:sldId id="267" r:id="rId12"/>
    <p:sldId id="283" r:id="rId13"/>
    <p:sldId id="269" r:id="rId14"/>
    <p:sldId id="284" r:id="rId15"/>
    <p:sldId id="271" r:id="rId16"/>
    <p:sldId id="285" r:id="rId17"/>
    <p:sldId id="272" r:id="rId18"/>
    <p:sldId id="286" r:id="rId19"/>
    <p:sldId id="273" r:id="rId20"/>
    <p:sldId id="287" r:id="rId21"/>
    <p:sldId id="274" r:id="rId22"/>
    <p:sldId id="288" r:id="rId23"/>
    <p:sldId id="275" r:id="rId24"/>
    <p:sldId id="289" r:id="rId25"/>
    <p:sldId id="277" r:id="rId26"/>
    <p:sldId id="291" r:id="rId27"/>
    <p:sldId id="290" r:id="rId28"/>
    <p:sldId id="278" r:id="rId29"/>
    <p:sldId id="279" r:id="rId30"/>
    <p:sldId id="292" r:id="rId31"/>
    <p:sldId id="280" r:id="rId32"/>
    <p:sldId id="281" r:id="rId33"/>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8FB1"/>
    <a:srgbClr val="AED6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 pośredni 2 — Ak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Styl pośredn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Styl ciemny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Styl ciemny 1 — Ak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Styl pośredni 4 — Ak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Styl pośredni 4 — Ak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Styl pośredni 4 — Ak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799B23B-EC83-4686-B30A-512413B5E67A}" styleName="Styl jasny 3 — Ak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Styl jasny 3 — Ak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Styl jasny 3 — Ak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E25E649-3F16-4E02-A733-19D2CDBF48F0}" styleName="Styl pośredni 3 — Ak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616"/>
    <p:restoredTop sz="94681"/>
  </p:normalViewPr>
  <p:slideViewPr>
    <p:cSldViewPr snapToGrid="0" snapToObjects="1">
      <p:cViewPr>
        <p:scale>
          <a:sx n="106" d="100"/>
          <a:sy n="106" d="100"/>
        </p:scale>
        <p:origin x="-504" y="-1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2.png"/></Relationships>
</file>

<file path=ppt/diagrams/_rels/data3.xml.rels><?xml version="1.0" encoding="UTF-8" standalone="yes"?>
<Relationships xmlns="http://schemas.openxmlformats.org/package/2006/relationships"><Relationship Id="rId1" Type="http://schemas.openxmlformats.org/officeDocument/2006/relationships/image" Target="../media/image30.gif"/></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6C4A07-578A-5E48-8EA3-A3E281CED706}" type="doc">
      <dgm:prSet loTypeId="urn:microsoft.com/office/officeart/2005/8/layout/radial4" loCatId="" qsTypeId="urn:microsoft.com/office/officeart/2005/8/quickstyle/3d2" qsCatId="3D" csTypeId="urn:microsoft.com/office/officeart/2005/8/colors/accent0_1" csCatId="mainScheme" phldr="1"/>
      <dgm:spPr/>
      <dgm:t>
        <a:bodyPr/>
        <a:lstStyle/>
        <a:p>
          <a:endParaRPr lang="pl-PL"/>
        </a:p>
      </dgm:t>
    </dgm:pt>
    <dgm:pt modelId="{142A5BE6-B790-4B4C-BE9A-0F7150DD3686}">
      <dgm:prSet phldrT="[Tekst]"/>
      <dgm:spPr>
        <a:blipFill rotWithShape="0">
          <a:blip xmlns:r="http://schemas.openxmlformats.org/officeDocument/2006/relationships" r:embed="rId1" cstate="print"/>
          <a:srcRect/>
          <a:stretch>
            <a:fillRect/>
          </a:stretch>
        </a:blipFill>
      </dgm:spPr>
      <dgm:t>
        <a:bodyPr/>
        <a:lstStyle/>
        <a:p>
          <a:endParaRPr lang="pl-PL" dirty="0"/>
        </a:p>
      </dgm:t>
    </dgm:pt>
    <dgm:pt modelId="{207BBCCF-04E2-8442-8582-683620D6E46E}" type="parTrans" cxnId="{1B0BA64E-7A4F-2B49-AF2D-1A8670F34B4F}">
      <dgm:prSet/>
      <dgm:spPr/>
      <dgm:t>
        <a:bodyPr/>
        <a:lstStyle/>
        <a:p>
          <a:endParaRPr lang="pl-PL"/>
        </a:p>
      </dgm:t>
    </dgm:pt>
    <dgm:pt modelId="{2D67ACC6-2B3C-2846-93BB-9F9F8CE5E253}" type="sibTrans" cxnId="{1B0BA64E-7A4F-2B49-AF2D-1A8670F34B4F}">
      <dgm:prSet/>
      <dgm:spPr/>
      <dgm:t>
        <a:bodyPr/>
        <a:lstStyle/>
        <a:p>
          <a:endParaRPr lang="pl-PL"/>
        </a:p>
      </dgm:t>
    </dgm:pt>
    <dgm:pt modelId="{07987938-82AE-F743-A0FA-2BBB14288911}">
      <dgm:prSet phldrT="[Tekst]"/>
      <dgm:spPr/>
      <dgm:t>
        <a:bodyPr/>
        <a:lstStyle/>
        <a:p>
          <a:r>
            <a:rPr lang="pl-PL" dirty="0"/>
            <a:t>Dobra lokalizacja</a:t>
          </a:r>
        </a:p>
      </dgm:t>
    </dgm:pt>
    <dgm:pt modelId="{9D726C4E-77FB-AC41-8970-A47A02C514F0}" type="parTrans" cxnId="{4E6823FA-637D-9847-9917-DEBB0F0B6F50}">
      <dgm:prSet/>
      <dgm:spPr/>
      <dgm:t>
        <a:bodyPr/>
        <a:lstStyle/>
        <a:p>
          <a:endParaRPr lang="pl-PL"/>
        </a:p>
      </dgm:t>
    </dgm:pt>
    <dgm:pt modelId="{A2CE5C9E-BA21-FA43-BC94-3AA47D977E19}" type="sibTrans" cxnId="{4E6823FA-637D-9847-9917-DEBB0F0B6F50}">
      <dgm:prSet/>
      <dgm:spPr/>
      <dgm:t>
        <a:bodyPr/>
        <a:lstStyle/>
        <a:p>
          <a:endParaRPr lang="pl-PL"/>
        </a:p>
      </dgm:t>
    </dgm:pt>
    <dgm:pt modelId="{64201032-BFFC-4943-98E0-EA2F2D65D4FA}">
      <dgm:prSet phldrT="[Tekst]"/>
      <dgm:spPr/>
      <dgm:t>
        <a:bodyPr/>
        <a:lstStyle/>
        <a:p>
          <a:r>
            <a:rPr lang="pl-PL" dirty="0"/>
            <a:t>Dobrze wyposażone sale </a:t>
          </a:r>
        </a:p>
      </dgm:t>
    </dgm:pt>
    <dgm:pt modelId="{EACF4653-B012-DA48-967E-7CA3E7FEA322}" type="parTrans" cxnId="{FDFADEAF-1DD8-034A-BCFB-AA6149A9A4B4}">
      <dgm:prSet/>
      <dgm:spPr/>
      <dgm:t>
        <a:bodyPr/>
        <a:lstStyle/>
        <a:p>
          <a:endParaRPr lang="pl-PL"/>
        </a:p>
      </dgm:t>
    </dgm:pt>
    <dgm:pt modelId="{0C9811A2-5399-4F46-9959-FED4BFA509F9}" type="sibTrans" cxnId="{FDFADEAF-1DD8-034A-BCFB-AA6149A9A4B4}">
      <dgm:prSet/>
      <dgm:spPr/>
      <dgm:t>
        <a:bodyPr/>
        <a:lstStyle/>
        <a:p>
          <a:endParaRPr lang="pl-PL"/>
        </a:p>
      </dgm:t>
    </dgm:pt>
    <dgm:pt modelId="{63196C6B-620D-5147-B9C4-D81309DE2BC9}">
      <dgm:prSet phldrT="[Tekst]" phldr="1"/>
      <dgm:spPr/>
      <dgm:t>
        <a:bodyPr/>
        <a:lstStyle/>
        <a:p>
          <a:endParaRPr lang="pl-PL" dirty="0"/>
        </a:p>
      </dgm:t>
    </dgm:pt>
    <dgm:pt modelId="{C1DB0CFD-8691-8948-937E-5208CCFE8A50}" type="parTrans" cxnId="{CEED9DB4-0A9F-3742-B05D-4358C6E67641}">
      <dgm:prSet/>
      <dgm:spPr/>
      <dgm:t>
        <a:bodyPr/>
        <a:lstStyle/>
        <a:p>
          <a:endParaRPr lang="pl-PL"/>
        </a:p>
      </dgm:t>
    </dgm:pt>
    <dgm:pt modelId="{19450844-8B9A-F94C-8133-A8D9DA12DDE5}" type="sibTrans" cxnId="{CEED9DB4-0A9F-3742-B05D-4358C6E67641}">
      <dgm:prSet/>
      <dgm:spPr/>
      <dgm:t>
        <a:bodyPr/>
        <a:lstStyle/>
        <a:p>
          <a:endParaRPr lang="pl-PL"/>
        </a:p>
      </dgm:t>
    </dgm:pt>
    <dgm:pt modelId="{D45058D8-5365-044B-983D-41FAE9333110}">
      <dgm:prSet phldrT="[Tekst]" phldr="1"/>
      <dgm:spPr/>
      <dgm:t>
        <a:bodyPr/>
        <a:lstStyle/>
        <a:p>
          <a:endParaRPr lang="pl-PL" dirty="0"/>
        </a:p>
      </dgm:t>
    </dgm:pt>
    <dgm:pt modelId="{C2CBAA23-1D50-CB4A-9AAA-3DEDE1C20FA3}" type="parTrans" cxnId="{D1C4E6C8-B19F-5C42-80B0-D6B06DAAD1CB}">
      <dgm:prSet/>
      <dgm:spPr/>
      <dgm:t>
        <a:bodyPr/>
        <a:lstStyle/>
        <a:p>
          <a:endParaRPr lang="pl-PL"/>
        </a:p>
      </dgm:t>
    </dgm:pt>
    <dgm:pt modelId="{994309AE-9A50-594B-BB81-C876FC674730}" type="sibTrans" cxnId="{D1C4E6C8-B19F-5C42-80B0-D6B06DAAD1CB}">
      <dgm:prSet/>
      <dgm:spPr/>
      <dgm:t>
        <a:bodyPr/>
        <a:lstStyle/>
        <a:p>
          <a:endParaRPr lang="pl-PL"/>
        </a:p>
      </dgm:t>
    </dgm:pt>
    <dgm:pt modelId="{1A576EFE-D2A8-3147-BD6C-1767F0073D13}">
      <dgm:prSet phldrT="[Tekst]" phldr="1"/>
      <dgm:spPr/>
      <dgm:t>
        <a:bodyPr/>
        <a:lstStyle/>
        <a:p>
          <a:endParaRPr lang="pl-PL"/>
        </a:p>
      </dgm:t>
    </dgm:pt>
    <dgm:pt modelId="{20F379CD-4F3F-CC44-B4A8-55FDF679B061}" type="parTrans" cxnId="{75BDFF7E-CAAC-2543-83E9-435B0C610F8B}">
      <dgm:prSet/>
      <dgm:spPr/>
      <dgm:t>
        <a:bodyPr/>
        <a:lstStyle/>
        <a:p>
          <a:endParaRPr lang="pl-PL"/>
        </a:p>
      </dgm:t>
    </dgm:pt>
    <dgm:pt modelId="{20D0130B-E58A-E24C-BCD4-F7F39A618E5F}" type="sibTrans" cxnId="{75BDFF7E-CAAC-2543-83E9-435B0C610F8B}">
      <dgm:prSet/>
      <dgm:spPr/>
      <dgm:t>
        <a:bodyPr/>
        <a:lstStyle/>
        <a:p>
          <a:endParaRPr lang="pl-PL"/>
        </a:p>
      </dgm:t>
    </dgm:pt>
    <dgm:pt modelId="{23FB86AB-76FE-7D48-B0D5-DB88FF2D0605}">
      <dgm:prSet phldrT="[Tekst]" phldr="1"/>
      <dgm:spPr/>
      <dgm:t>
        <a:bodyPr/>
        <a:lstStyle/>
        <a:p>
          <a:endParaRPr lang="pl-PL"/>
        </a:p>
      </dgm:t>
    </dgm:pt>
    <dgm:pt modelId="{81B1CE15-1412-F84A-8699-68D176D25796}" type="parTrans" cxnId="{222A9139-2595-9F44-88D0-E86352A816F2}">
      <dgm:prSet/>
      <dgm:spPr/>
      <dgm:t>
        <a:bodyPr/>
        <a:lstStyle/>
        <a:p>
          <a:endParaRPr lang="pl-PL"/>
        </a:p>
      </dgm:t>
    </dgm:pt>
    <dgm:pt modelId="{068E5331-A5CD-1541-967E-85DE1BE4384B}" type="sibTrans" cxnId="{222A9139-2595-9F44-88D0-E86352A816F2}">
      <dgm:prSet/>
      <dgm:spPr/>
      <dgm:t>
        <a:bodyPr/>
        <a:lstStyle/>
        <a:p>
          <a:endParaRPr lang="pl-PL"/>
        </a:p>
      </dgm:t>
    </dgm:pt>
    <dgm:pt modelId="{D7FE9071-F34D-2941-BAD5-6310EB6EE68A}">
      <dgm:prSet phldrT="[Tekst]" phldr="1"/>
      <dgm:spPr/>
      <dgm:t>
        <a:bodyPr/>
        <a:lstStyle/>
        <a:p>
          <a:endParaRPr lang="pl-PL"/>
        </a:p>
      </dgm:t>
    </dgm:pt>
    <dgm:pt modelId="{54AE67A2-8067-6242-88DD-5A6567BFF721}" type="parTrans" cxnId="{0906C1BD-6A2F-2C47-9271-1C8AA95E389E}">
      <dgm:prSet/>
      <dgm:spPr/>
      <dgm:t>
        <a:bodyPr/>
        <a:lstStyle/>
        <a:p>
          <a:endParaRPr lang="pl-PL"/>
        </a:p>
      </dgm:t>
    </dgm:pt>
    <dgm:pt modelId="{759E4631-E135-674D-9DE2-75E4A18FA501}" type="sibTrans" cxnId="{0906C1BD-6A2F-2C47-9271-1C8AA95E389E}">
      <dgm:prSet/>
      <dgm:spPr/>
      <dgm:t>
        <a:bodyPr/>
        <a:lstStyle/>
        <a:p>
          <a:endParaRPr lang="pl-PL"/>
        </a:p>
      </dgm:t>
    </dgm:pt>
    <dgm:pt modelId="{3EDD1B30-5167-7B41-A516-F1408C1A42C3}">
      <dgm:prSet phldrT="[Tekst]" phldr="1"/>
      <dgm:spPr/>
      <dgm:t>
        <a:bodyPr/>
        <a:lstStyle/>
        <a:p>
          <a:endParaRPr lang="pl-PL"/>
        </a:p>
      </dgm:t>
    </dgm:pt>
    <dgm:pt modelId="{96860C93-4364-EB43-A674-92DC5385F6ED}" type="parTrans" cxnId="{09A2F29D-14BF-384C-A997-0883AFDF2A85}">
      <dgm:prSet/>
      <dgm:spPr/>
      <dgm:t>
        <a:bodyPr/>
        <a:lstStyle/>
        <a:p>
          <a:endParaRPr lang="pl-PL"/>
        </a:p>
      </dgm:t>
    </dgm:pt>
    <dgm:pt modelId="{CB97DC7F-9FB0-E244-A64A-95B380BC078C}" type="sibTrans" cxnId="{09A2F29D-14BF-384C-A997-0883AFDF2A85}">
      <dgm:prSet/>
      <dgm:spPr/>
      <dgm:t>
        <a:bodyPr/>
        <a:lstStyle/>
        <a:p>
          <a:endParaRPr lang="pl-PL"/>
        </a:p>
      </dgm:t>
    </dgm:pt>
    <dgm:pt modelId="{CB0768C9-C01B-F048-BC46-131D711F5A22}">
      <dgm:prSet/>
      <dgm:spPr/>
      <dgm:t>
        <a:bodyPr/>
        <a:lstStyle/>
        <a:p>
          <a:r>
            <a:rPr lang="pl-PL" dirty="0"/>
            <a:t>Wykwalifikowana kadra pedagogiczna</a:t>
          </a:r>
        </a:p>
      </dgm:t>
    </dgm:pt>
    <dgm:pt modelId="{25C78A55-9747-F543-B3F0-5918367B99AE}" type="parTrans" cxnId="{64F4F3BF-3525-DD45-BCAE-0782845A193E}">
      <dgm:prSet/>
      <dgm:spPr/>
      <dgm:t>
        <a:bodyPr/>
        <a:lstStyle/>
        <a:p>
          <a:endParaRPr lang="pl-PL"/>
        </a:p>
      </dgm:t>
    </dgm:pt>
    <dgm:pt modelId="{EEAC4B64-8CB6-F440-B0E6-4E539FB58AA4}" type="sibTrans" cxnId="{64F4F3BF-3525-DD45-BCAE-0782845A193E}">
      <dgm:prSet/>
      <dgm:spPr/>
      <dgm:t>
        <a:bodyPr/>
        <a:lstStyle/>
        <a:p>
          <a:endParaRPr lang="pl-PL"/>
        </a:p>
      </dgm:t>
    </dgm:pt>
    <dgm:pt modelId="{104363A8-6506-0342-B359-F67C237986F2}">
      <dgm:prSet/>
      <dgm:spPr/>
      <dgm:t>
        <a:bodyPr/>
        <a:lstStyle/>
        <a:p>
          <a:r>
            <a:rPr lang="pl-PL" dirty="0"/>
            <a:t>Życzliwy personel administracyjno-obsługowy</a:t>
          </a:r>
        </a:p>
      </dgm:t>
    </dgm:pt>
    <dgm:pt modelId="{191E205F-CAD6-0940-B25C-D2E74A1B9B55}" type="parTrans" cxnId="{3763304F-AEB5-4845-AB08-1FE45C6E3300}">
      <dgm:prSet/>
      <dgm:spPr/>
      <dgm:t>
        <a:bodyPr/>
        <a:lstStyle/>
        <a:p>
          <a:endParaRPr lang="pl-PL"/>
        </a:p>
      </dgm:t>
    </dgm:pt>
    <dgm:pt modelId="{6E98A3CA-D57A-E442-9818-12E86205CD7A}" type="sibTrans" cxnId="{3763304F-AEB5-4845-AB08-1FE45C6E3300}">
      <dgm:prSet/>
      <dgm:spPr/>
      <dgm:t>
        <a:bodyPr/>
        <a:lstStyle/>
        <a:p>
          <a:endParaRPr lang="pl-PL"/>
        </a:p>
      </dgm:t>
    </dgm:pt>
    <dgm:pt modelId="{18EB35FE-74A4-414F-A517-34F95D57F840}">
      <dgm:prSet/>
      <dgm:spPr/>
      <dgm:t>
        <a:bodyPr/>
        <a:lstStyle/>
        <a:p>
          <a:r>
            <a:rPr lang="pl-PL" dirty="0"/>
            <a:t>Organizacja działań na rzecz potrzebujących</a:t>
          </a:r>
        </a:p>
      </dgm:t>
    </dgm:pt>
    <dgm:pt modelId="{8B3455F9-A826-F945-8DD6-33F9A1FA2C6C}" type="parTrans" cxnId="{16611774-B802-BC42-A967-204B57F68353}">
      <dgm:prSet/>
      <dgm:spPr/>
      <dgm:t>
        <a:bodyPr/>
        <a:lstStyle/>
        <a:p>
          <a:endParaRPr lang="pl-PL"/>
        </a:p>
      </dgm:t>
    </dgm:pt>
    <dgm:pt modelId="{62406F29-A195-6B49-A7BB-18EA603944DA}" type="sibTrans" cxnId="{16611774-B802-BC42-A967-204B57F68353}">
      <dgm:prSet/>
      <dgm:spPr/>
      <dgm:t>
        <a:bodyPr/>
        <a:lstStyle/>
        <a:p>
          <a:endParaRPr lang="pl-PL"/>
        </a:p>
      </dgm:t>
    </dgm:pt>
    <dgm:pt modelId="{8F4CD233-C39B-334B-B4AA-F583924E95D2}">
      <dgm:prSet/>
      <dgm:spPr/>
      <dgm:t>
        <a:bodyPr/>
        <a:lstStyle/>
        <a:p>
          <a:r>
            <a:rPr lang="pl-PL" dirty="0"/>
            <a:t>Wysoka ocena ewaluacji zewnętrznej</a:t>
          </a:r>
        </a:p>
      </dgm:t>
    </dgm:pt>
    <dgm:pt modelId="{7DFE706E-1F53-5349-8225-07BF888A1E3B}" type="parTrans" cxnId="{AA7FC1F1-586E-8B4E-876D-AA5C7FF39100}">
      <dgm:prSet/>
      <dgm:spPr/>
      <dgm:t>
        <a:bodyPr/>
        <a:lstStyle/>
        <a:p>
          <a:endParaRPr lang="pl-PL"/>
        </a:p>
      </dgm:t>
    </dgm:pt>
    <dgm:pt modelId="{78472772-A370-4444-A892-6CDD91479574}" type="sibTrans" cxnId="{AA7FC1F1-586E-8B4E-876D-AA5C7FF39100}">
      <dgm:prSet/>
      <dgm:spPr/>
      <dgm:t>
        <a:bodyPr/>
        <a:lstStyle/>
        <a:p>
          <a:endParaRPr lang="pl-PL"/>
        </a:p>
      </dgm:t>
    </dgm:pt>
    <dgm:pt modelId="{4783BB6B-D743-4545-A582-AA0B4F43FA10}" type="pres">
      <dgm:prSet presAssocID="{B96C4A07-578A-5E48-8EA3-A3E281CED706}" presName="cycle" presStyleCnt="0">
        <dgm:presLayoutVars>
          <dgm:chMax val="1"/>
          <dgm:dir/>
          <dgm:animLvl val="ctr"/>
          <dgm:resizeHandles val="exact"/>
        </dgm:presLayoutVars>
      </dgm:prSet>
      <dgm:spPr/>
      <dgm:t>
        <a:bodyPr/>
        <a:lstStyle/>
        <a:p>
          <a:endParaRPr lang="pl-PL"/>
        </a:p>
      </dgm:t>
    </dgm:pt>
    <dgm:pt modelId="{C967F8BE-8ABE-0141-A5C7-46CA559DE00E}" type="pres">
      <dgm:prSet presAssocID="{142A5BE6-B790-4B4C-BE9A-0F7150DD3686}" presName="centerShape" presStyleLbl="node0" presStyleIdx="0" presStyleCnt="1"/>
      <dgm:spPr/>
      <dgm:t>
        <a:bodyPr/>
        <a:lstStyle/>
        <a:p>
          <a:endParaRPr lang="pl-PL"/>
        </a:p>
      </dgm:t>
    </dgm:pt>
    <dgm:pt modelId="{986197FC-87CF-5E47-B961-655D8E5AFFD7}" type="pres">
      <dgm:prSet presAssocID="{9D726C4E-77FB-AC41-8970-A47A02C514F0}" presName="parTrans" presStyleLbl="bgSibTrans2D1" presStyleIdx="0" presStyleCnt="6"/>
      <dgm:spPr/>
      <dgm:t>
        <a:bodyPr/>
        <a:lstStyle/>
        <a:p>
          <a:endParaRPr lang="pl-PL"/>
        </a:p>
      </dgm:t>
    </dgm:pt>
    <dgm:pt modelId="{50893B74-EFD6-5341-AB38-D5C82FCDB942}" type="pres">
      <dgm:prSet presAssocID="{07987938-82AE-F743-A0FA-2BBB14288911}" presName="node" presStyleLbl="node1" presStyleIdx="0" presStyleCnt="6">
        <dgm:presLayoutVars>
          <dgm:bulletEnabled val="1"/>
        </dgm:presLayoutVars>
      </dgm:prSet>
      <dgm:spPr/>
      <dgm:t>
        <a:bodyPr/>
        <a:lstStyle/>
        <a:p>
          <a:endParaRPr lang="pl-PL"/>
        </a:p>
      </dgm:t>
    </dgm:pt>
    <dgm:pt modelId="{7483EC08-CB78-DC4A-9787-21F831B34A37}" type="pres">
      <dgm:prSet presAssocID="{EACF4653-B012-DA48-967E-7CA3E7FEA322}" presName="parTrans" presStyleLbl="bgSibTrans2D1" presStyleIdx="1" presStyleCnt="6"/>
      <dgm:spPr/>
      <dgm:t>
        <a:bodyPr/>
        <a:lstStyle/>
        <a:p>
          <a:endParaRPr lang="pl-PL"/>
        </a:p>
      </dgm:t>
    </dgm:pt>
    <dgm:pt modelId="{AE8B7F80-3689-E547-B1B4-F252488BB284}" type="pres">
      <dgm:prSet presAssocID="{64201032-BFFC-4943-98E0-EA2F2D65D4FA}" presName="node" presStyleLbl="node1" presStyleIdx="1" presStyleCnt="6">
        <dgm:presLayoutVars>
          <dgm:bulletEnabled val="1"/>
        </dgm:presLayoutVars>
      </dgm:prSet>
      <dgm:spPr/>
      <dgm:t>
        <a:bodyPr/>
        <a:lstStyle/>
        <a:p>
          <a:endParaRPr lang="pl-PL"/>
        </a:p>
      </dgm:t>
    </dgm:pt>
    <dgm:pt modelId="{8BAB78B4-6801-454D-BEE0-D578BDA143DA}" type="pres">
      <dgm:prSet presAssocID="{25C78A55-9747-F543-B3F0-5918367B99AE}" presName="parTrans" presStyleLbl="bgSibTrans2D1" presStyleIdx="2" presStyleCnt="6"/>
      <dgm:spPr/>
      <dgm:t>
        <a:bodyPr/>
        <a:lstStyle/>
        <a:p>
          <a:endParaRPr lang="pl-PL"/>
        </a:p>
      </dgm:t>
    </dgm:pt>
    <dgm:pt modelId="{C2471471-6854-A645-A3D1-E240E629A29D}" type="pres">
      <dgm:prSet presAssocID="{CB0768C9-C01B-F048-BC46-131D711F5A22}" presName="node" presStyleLbl="node1" presStyleIdx="2" presStyleCnt="6">
        <dgm:presLayoutVars>
          <dgm:bulletEnabled val="1"/>
        </dgm:presLayoutVars>
      </dgm:prSet>
      <dgm:spPr/>
      <dgm:t>
        <a:bodyPr/>
        <a:lstStyle/>
        <a:p>
          <a:endParaRPr lang="pl-PL"/>
        </a:p>
      </dgm:t>
    </dgm:pt>
    <dgm:pt modelId="{3D5DC28C-F484-7E48-AF3D-1271060461B0}" type="pres">
      <dgm:prSet presAssocID="{191E205F-CAD6-0940-B25C-D2E74A1B9B55}" presName="parTrans" presStyleLbl="bgSibTrans2D1" presStyleIdx="3" presStyleCnt="6"/>
      <dgm:spPr/>
      <dgm:t>
        <a:bodyPr/>
        <a:lstStyle/>
        <a:p>
          <a:endParaRPr lang="pl-PL"/>
        </a:p>
      </dgm:t>
    </dgm:pt>
    <dgm:pt modelId="{12AC327A-1610-E446-95B3-FCEB98B58B80}" type="pres">
      <dgm:prSet presAssocID="{104363A8-6506-0342-B359-F67C237986F2}" presName="node" presStyleLbl="node1" presStyleIdx="3" presStyleCnt="6">
        <dgm:presLayoutVars>
          <dgm:bulletEnabled val="1"/>
        </dgm:presLayoutVars>
      </dgm:prSet>
      <dgm:spPr/>
      <dgm:t>
        <a:bodyPr/>
        <a:lstStyle/>
        <a:p>
          <a:endParaRPr lang="pl-PL"/>
        </a:p>
      </dgm:t>
    </dgm:pt>
    <dgm:pt modelId="{41D9B238-BD49-6F4F-87AD-EE4EA5505817}" type="pres">
      <dgm:prSet presAssocID="{8B3455F9-A826-F945-8DD6-33F9A1FA2C6C}" presName="parTrans" presStyleLbl="bgSibTrans2D1" presStyleIdx="4" presStyleCnt="6"/>
      <dgm:spPr/>
      <dgm:t>
        <a:bodyPr/>
        <a:lstStyle/>
        <a:p>
          <a:endParaRPr lang="pl-PL"/>
        </a:p>
      </dgm:t>
    </dgm:pt>
    <dgm:pt modelId="{C533AE48-EC83-474D-932E-6A10EF969B58}" type="pres">
      <dgm:prSet presAssocID="{18EB35FE-74A4-414F-A517-34F95D57F840}" presName="node" presStyleLbl="node1" presStyleIdx="4" presStyleCnt="6">
        <dgm:presLayoutVars>
          <dgm:bulletEnabled val="1"/>
        </dgm:presLayoutVars>
      </dgm:prSet>
      <dgm:spPr/>
      <dgm:t>
        <a:bodyPr/>
        <a:lstStyle/>
        <a:p>
          <a:endParaRPr lang="pl-PL"/>
        </a:p>
      </dgm:t>
    </dgm:pt>
    <dgm:pt modelId="{A439A497-4497-BE42-915B-4A9C7117DD88}" type="pres">
      <dgm:prSet presAssocID="{7DFE706E-1F53-5349-8225-07BF888A1E3B}" presName="parTrans" presStyleLbl="bgSibTrans2D1" presStyleIdx="5" presStyleCnt="6"/>
      <dgm:spPr/>
      <dgm:t>
        <a:bodyPr/>
        <a:lstStyle/>
        <a:p>
          <a:endParaRPr lang="pl-PL"/>
        </a:p>
      </dgm:t>
    </dgm:pt>
    <dgm:pt modelId="{F914A1CE-9E8E-C945-BB1C-5EC41D1323F3}" type="pres">
      <dgm:prSet presAssocID="{8F4CD233-C39B-334B-B4AA-F583924E95D2}" presName="node" presStyleLbl="node1" presStyleIdx="5" presStyleCnt="6">
        <dgm:presLayoutVars>
          <dgm:bulletEnabled val="1"/>
        </dgm:presLayoutVars>
      </dgm:prSet>
      <dgm:spPr/>
      <dgm:t>
        <a:bodyPr/>
        <a:lstStyle/>
        <a:p>
          <a:endParaRPr lang="pl-PL"/>
        </a:p>
      </dgm:t>
    </dgm:pt>
  </dgm:ptLst>
  <dgm:cxnLst>
    <dgm:cxn modelId="{1B0BA64E-7A4F-2B49-AF2D-1A8670F34B4F}" srcId="{B96C4A07-578A-5E48-8EA3-A3E281CED706}" destId="{142A5BE6-B790-4B4C-BE9A-0F7150DD3686}" srcOrd="0" destOrd="0" parTransId="{207BBCCF-04E2-8442-8582-683620D6E46E}" sibTransId="{2D67ACC6-2B3C-2846-93BB-9F9F8CE5E253}"/>
    <dgm:cxn modelId="{CEFAFE81-21A6-DB43-95B6-8D9980C18053}" type="presOf" srcId="{142A5BE6-B790-4B4C-BE9A-0F7150DD3686}" destId="{C967F8BE-8ABE-0141-A5C7-46CA559DE00E}" srcOrd="0" destOrd="0" presId="urn:microsoft.com/office/officeart/2005/8/layout/radial4"/>
    <dgm:cxn modelId="{B33B9B07-4D45-5A4D-9255-D32D3BC03296}" type="presOf" srcId="{25C78A55-9747-F543-B3F0-5918367B99AE}" destId="{8BAB78B4-6801-454D-BEE0-D578BDA143DA}" srcOrd="0" destOrd="0" presId="urn:microsoft.com/office/officeart/2005/8/layout/radial4"/>
    <dgm:cxn modelId="{222A9139-2595-9F44-88D0-E86352A816F2}" srcId="{B96C4A07-578A-5E48-8EA3-A3E281CED706}" destId="{23FB86AB-76FE-7D48-B0D5-DB88FF2D0605}" srcOrd="2" destOrd="0" parTransId="{81B1CE15-1412-F84A-8699-68D176D25796}" sibTransId="{068E5331-A5CD-1541-967E-85DE1BE4384B}"/>
    <dgm:cxn modelId="{64F4F3BF-3525-DD45-BCAE-0782845A193E}" srcId="{142A5BE6-B790-4B4C-BE9A-0F7150DD3686}" destId="{CB0768C9-C01B-F048-BC46-131D711F5A22}" srcOrd="2" destOrd="0" parTransId="{25C78A55-9747-F543-B3F0-5918367B99AE}" sibTransId="{EEAC4B64-8CB6-F440-B0E6-4E539FB58AA4}"/>
    <dgm:cxn modelId="{6820653A-6B7C-9C43-8219-12236A3A5566}" type="presOf" srcId="{18EB35FE-74A4-414F-A517-34F95D57F840}" destId="{C533AE48-EC83-474D-932E-6A10EF969B58}" srcOrd="0" destOrd="0" presId="urn:microsoft.com/office/officeart/2005/8/layout/radial4"/>
    <dgm:cxn modelId="{0527AF4B-B027-B744-9C65-EFC927B38010}" type="presOf" srcId="{64201032-BFFC-4943-98E0-EA2F2D65D4FA}" destId="{AE8B7F80-3689-E547-B1B4-F252488BB284}" srcOrd="0" destOrd="0" presId="urn:microsoft.com/office/officeart/2005/8/layout/radial4"/>
    <dgm:cxn modelId="{D1C4E6C8-B19F-5C42-80B0-D6B06DAAD1CB}" srcId="{63196C6B-620D-5147-B9C4-D81309DE2BC9}" destId="{D45058D8-5365-044B-983D-41FAE9333110}" srcOrd="0" destOrd="0" parTransId="{C2CBAA23-1D50-CB4A-9AAA-3DEDE1C20FA3}" sibTransId="{994309AE-9A50-594B-BB81-C876FC674730}"/>
    <dgm:cxn modelId="{0906C1BD-6A2F-2C47-9271-1C8AA95E389E}" srcId="{23FB86AB-76FE-7D48-B0D5-DB88FF2D0605}" destId="{D7FE9071-F34D-2941-BAD5-6310EB6EE68A}" srcOrd="0" destOrd="0" parTransId="{54AE67A2-8067-6242-88DD-5A6567BFF721}" sibTransId="{759E4631-E135-674D-9DE2-75E4A18FA501}"/>
    <dgm:cxn modelId="{3EE92E64-BE52-4141-B84C-CB224FEC87BE}" type="presOf" srcId="{8F4CD233-C39B-334B-B4AA-F583924E95D2}" destId="{F914A1CE-9E8E-C945-BB1C-5EC41D1323F3}" srcOrd="0" destOrd="0" presId="urn:microsoft.com/office/officeart/2005/8/layout/radial4"/>
    <dgm:cxn modelId="{4E6823FA-637D-9847-9917-DEBB0F0B6F50}" srcId="{142A5BE6-B790-4B4C-BE9A-0F7150DD3686}" destId="{07987938-82AE-F743-A0FA-2BBB14288911}" srcOrd="0" destOrd="0" parTransId="{9D726C4E-77FB-AC41-8970-A47A02C514F0}" sibTransId="{A2CE5C9E-BA21-FA43-BC94-3AA47D977E19}"/>
    <dgm:cxn modelId="{52C84638-711D-524A-846B-C85A44DCC9FD}" type="presOf" srcId="{07987938-82AE-F743-A0FA-2BBB14288911}" destId="{50893B74-EFD6-5341-AB38-D5C82FCDB942}" srcOrd="0" destOrd="0" presId="urn:microsoft.com/office/officeart/2005/8/layout/radial4"/>
    <dgm:cxn modelId="{1489920B-B2B5-3141-BB8B-0D7CA03733ED}" type="presOf" srcId="{8B3455F9-A826-F945-8DD6-33F9A1FA2C6C}" destId="{41D9B238-BD49-6F4F-87AD-EE4EA5505817}" srcOrd="0" destOrd="0" presId="urn:microsoft.com/office/officeart/2005/8/layout/radial4"/>
    <dgm:cxn modelId="{16611774-B802-BC42-A967-204B57F68353}" srcId="{142A5BE6-B790-4B4C-BE9A-0F7150DD3686}" destId="{18EB35FE-74A4-414F-A517-34F95D57F840}" srcOrd="4" destOrd="0" parTransId="{8B3455F9-A826-F945-8DD6-33F9A1FA2C6C}" sibTransId="{62406F29-A195-6B49-A7BB-18EA603944DA}"/>
    <dgm:cxn modelId="{3763304F-AEB5-4845-AB08-1FE45C6E3300}" srcId="{142A5BE6-B790-4B4C-BE9A-0F7150DD3686}" destId="{104363A8-6506-0342-B359-F67C237986F2}" srcOrd="3" destOrd="0" parTransId="{191E205F-CAD6-0940-B25C-D2E74A1B9B55}" sibTransId="{6E98A3CA-D57A-E442-9818-12E86205CD7A}"/>
    <dgm:cxn modelId="{CEED9DB4-0A9F-3742-B05D-4358C6E67641}" srcId="{B96C4A07-578A-5E48-8EA3-A3E281CED706}" destId="{63196C6B-620D-5147-B9C4-D81309DE2BC9}" srcOrd="1" destOrd="0" parTransId="{C1DB0CFD-8691-8948-937E-5208CCFE8A50}" sibTransId="{19450844-8B9A-F94C-8133-A8D9DA12DDE5}"/>
    <dgm:cxn modelId="{03315E01-960F-EB40-BA63-31E0D6625871}" type="presOf" srcId="{104363A8-6506-0342-B359-F67C237986F2}" destId="{12AC327A-1610-E446-95B3-FCEB98B58B80}" srcOrd="0" destOrd="0" presId="urn:microsoft.com/office/officeart/2005/8/layout/radial4"/>
    <dgm:cxn modelId="{FB002559-D80A-B247-B076-7E2FF36D89A2}" type="presOf" srcId="{B96C4A07-578A-5E48-8EA3-A3E281CED706}" destId="{4783BB6B-D743-4545-A582-AA0B4F43FA10}" srcOrd="0" destOrd="0" presId="urn:microsoft.com/office/officeart/2005/8/layout/radial4"/>
    <dgm:cxn modelId="{96350C08-EA50-0D46-8F3D-242E31003F02}" type="presOf" srcId="{CB0768C9-C01B-F048-BC46-131D711F5A22}" destId="{C2471471-6854-A645-A3D1-E240E629A29D}" srcOrd="0" destOrd="0" presId="urn:microsoft.com/office/officeart/2005/8/layout/radial4"/>
    <dgm:cxn modelId="{0CA177EE-010D-C249-97C0-4115910279DC}" type="presOf" srcId="{9D726C4E-77FB-AC41-8970-A47A02C514F0}" destId="{986197FC-87CF-5E47-B961-655D8E5AFFD7}" srcOrd="0" destOrd="0" presId="urn:microsoft.com/office/officeart/2005/8/layout/radial4"/>
    <dgm:cxn modelId="{09A2F29D-14BF-384C-A997-0883AFDF2A85}" srcId="{23FB86AB-76FE-7D48-B0D5-DB88FF2D0605}" destId="{3EDD1B30-5167-7B41-A516-F1408C1A42C3}" srcOrd="1" destOrd="0" parTransId="{96860C93-4364-EB43-A674-92DC5385F6ED}" sibTransId="{CB97DC7F-9FB0-E244-A64A-95B380BC078C}"/>
    <dgm:cxn modelId="{3B0F4774-AFC2-EE43-8385-26686ACF4A02}" type="presOf" srcId="{191E205F-CAD6-0940-B25C-D2E74A1B9B55}" destId="{3D5DC28C-F484-7E48-AF3D-1271060461B0}" srcOrd="0" destOrd="0" presId="urn:microsoft.com/office/officeart/2005/8/layout/radial4"/>
    <dgm:cxn modelId="{AA7FC1F1-586E-8B4E-876D-AA5C7FF39100}" srcId="{142A5BE6-B790-4B4C-BE9A-0F7150DD3686}" destId="{8F4CD233-C39B-334B-B4AA-F583924E95D2}" srcOrd="5" destOrd="0" parTransId="{7DFE706E-1F53-5349-8225-07BF888A1E3B}" sibTransId="{78472772-A370-4444-A892-6CDD91479574}"/>
    <dgm:cxn modelId="{0A00A2E1-01EB-E747-A8AE-7AA600AF1F95}" type="presOf" srcId="{7DFE706E-1F53-5349-8225-07BF888A1E3B}" destId="{A439A497-4497-BE42-915B-4A9C7117DD88}" srcOrd="0" destOrd="0" presId="urn:microsoft.com/office/officeart/2005/8/layout/radial4"/>
    <dgm:cxn modelId="{75BDFF7E-CAAC-2543-83E9-435B0C610F8B}" srcId="{63196C6B-620D-5147-B9C4-D81309DE2BC9}" destId="{1A576EFE-D2A8-3147-BD6C-1767F0073D13}" srcOrd="1" destOrd="0" parTransId="{20F379CD-4F3F-CC44-B4A8-55FDF679B061}" sibTransId="{20D0130B-E58A-E24C-BCD4-F7F39A618E5F}"/>
    <dgm:cxn modelId="{02FE2FA5-8668-A940-85B9-6656E1188343}" type="presOf" srcId="{EACF4653-B012-DA48-967E-7CA3E7FEA322}" destId="{7483EC08-CB78-DC4A-9787-21F831B34A37}" srcOrd="0" destOrd="0" presId="urn:microsoft.com/office/officeart/2005/8/layout/radial4"/>
    <dgm:cxn modelId="{FDFADEAF-1DD8-034A-BCFB-AA6149A9A4B4}" srcId="{142A5BE6-B790-4B4C-BE9A-0F7150DD3686}" destId="{64201032-BFFC-4943-98E0-EA2F2D65D4FA}" srcOrd="1" destOrd="0" parTransId="{EACF4653-B012-DA48-967E-7CA3E7FEA322}" sibTransId="{0C9811A2-5399-4F46-9959-FED4BFA509F9}"/>
    <dgm:cxn modelId="{273DFF4E-1429-6148-93B6-0B16C8E1590F}" type="presParOf" srcId="{4783BB6B-D743-4545-A582-AA0B4F43FA10}" destId="{C967F8BE-8ABE-0141-A5C7-46CA559DE00E}" srcOrd="0" destOrd="0" presId="urn:microsoft.com/office/officeart/2005/8/layout/radial4"/>
    <dgm:cxn modelId="{EEFD12C4-6B63-2147-A8B3-9A830EB2388E}" type="presParOf" srcId="{4783BB6B-D743-4545-A582-AA0B4F43FA10}" destId="{986197FC-87CF-5E47-B961-655D8E5AFFD7}" srcOrd="1" destOrd="0" presId="urn:microsoft.com/office/officeart/2005/8/layout/radial4"/>
    <dgm:cxn modelId="{7F7406D7-0918-1E4B-94FF-608E4BFC2181}" type="presParOf" srcId="{4783BB6B-D743-4545-A582-AA0B4F43FA10}" destId="{50893B74-EFD6-5341-AB38-D5C82FCDB942}" srcOrd="2" destOrd="0" presId="urn:microsoft.com/office/officeart/2005/8/layout/radial4"/>
    <dgm:cxn modelId="{D03D2A93-4FDD-9B4C-AB30-505F3522A989}" type="presParOf" srcId="{4783BB6B-D743-4545-A582-AA0B4F43FA10}" destId="{7483EC08-CB78-DC4A-9787-21F831B34A37}" srcOrd="3" destOrd="0" presId="urn:microsoft.com/office/officeart/2005/8/layout/radial4"/>
    <dgm:cxn modelId="{9618FC2B-816A-0C40-89AD-75545F8664F2}" type="presParOf" srcId="{4783BB6B-D743-4545-A582-AA0B4F43FA10}" destId="{AE8B7F80-3689-E547-B1B4-F252488BB284}" srcOrd="4" destOrd="0" presId="urn:microsoft.com/office/officeart/2005/8/layout/radial4"/>
    <dgm:cxn modelId="{8D4B46A8-3DFE-A24B-834E-B4D17E7E388A}" type="presParOf" srcId="{4783BB6B-D743-4545-A582-AA0B4F43FA10}" destId="{8BAB78B4-6801-454D-BEE0-D578BDA143DA}" srcOrd="5" destOrd="0" presId="urn:microsoft.com/office/officeart/2005/8/layout/radial4"/>
    <dgm:cxn modelId="{23BA10B4-37F7-DC4C-86D7-269F0E675471}" type="presParOf" srcId="{4783BB6B-D743-4545-A582-AA0B4F43FA10}" destId="{C2471471-6854-A645-A3D1-E240E629A29D}" srcOrd="6" destOrd="0" presId="urn:microsoft.com/office/officeart/2005/8/layout/radial4"/>
    <dgm:cxn modelId="{3685A414-42A0-064C-8C5C-EACDB57C41FE}" type="presParOf" srcId="{4783BB6B-D743-4545-A582-AA0B4F43FA10}" destId="{3D5DC28C-F484-7E48-AF3D-1271060461B0}" srcOrd="7" destOrd="0" presId="urn:microsoft.com/office/officeart/2005/8/layout/radial4"/>
    <dgm:cxn modelId="{5332B93C-7B1D-704C-92BA-B36FA5D02140}" type="presParOf" srcId="{4783BB6B-D743-4545-A582-AA0B4F43FA10}" destId="{12AC327A-1610-E446-95B3-FCEB98B58B80}" srcOrd="8" destOrd="0" presId="urn:microsoft.com/office/officeart/2005/8/layout/radial4"/>
    <dgm:cxn modelId="{3D0004EE-7AE6-5F4E-805E-5107484446EA}" type="presParOf" srcId="{4783BB6B-D743-4545-A582-AA0B4F43FA10}" destId="{41D9B238-BD49-6F4F-87AD-EE4EA5505817}" srcOrd="9" destOrd="0" presId="urn:microsoft.com/office/officeart/2005/8/layout/radial4"/>
    <dgm:cxn modelId="{9B981827-A9D9-C246-9920-CE775FCF9CCC}" type="presParOf" srcId="{4783BB6B-D743-4545-A582-AA0B4F43FA10}" destId="{C533AE48-EC83-474D-932E-6A10EF969B58}" srcOrd="10" destOrd="0" presId="urn:microsoft.com/office/officeart/2005/8/layout/radial4"/>
    <dgm:cxn modelId="{DC6DDF78-9116-2B4A-ABDC-31233A60FC52}" type="presParOf" srcId="{4783BB6B-D743-4545-A582-AA0B4F43FA10}" destId="{A439A497-4497-BE42-915B-4A9C7117DD88}" srcOrd="11" destOrd="0" presId="urn:microsoft.com/office/officeart/2005/8/layout/radial4"/>
    <dgm:cxn modelId="{ADF89471-9FF4-DE4E-A792-DE8600BD1E64}" type="presParOf" srcId="{4783BB6B-D743-4545-A582-AA0B4F43FA10}" destId="{F914A1CE-9E8E-C945-BB1C-5EC41D1323F3}" srcOrd="12"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A7DECC-5BF1-3349-BAAD-6997C827669B}" type="doc">
      <dgm:prSet loTypeId="urn:microsoft.com/office/officeart/2005/8/layout/pyramid2" loCatId="" qsTypeId="urn:microsoft.com/office/officeart/2005/8/quickstyle/3d2" qsCatId="3D" csTypeId="urn:microsoft.com/office/officeart/2005/8/colors/accent0_2" csCatId="mainScheme" phldr="1"/>
      <dgm:spPr/>
      <dgm:t>
        <a:bodyPr/>
        <a:lstStyle/>
        <a:p>
          <a:endParaRPr lang="pl-PL"/>
        </a:p>
      </dgm:t>
    </dgm:pt>
    <dgm:pt modelId="{16BD1564-5D46-8243-A2E7-2610A9CF6BFA}">
      <dgm:prSet phldrT="[Tekst]" custT="1"/>
      <dgm:spPr>
        <a:solidFill>
          <a:schemeClr val="bg1"/>
        </a:solidFill>
      </dgm:spPr>
      <dgm:t>
        <a:bodyPr/>
        <a:lstStyle/>
        <a:p>
          <a:r>
            <a:rPr lang="pl-PL" sz="1600" dirty="0"/>
            <a:t>Wzmacnianie aktywności intelektualnej i poznawczej dzieci poprzez rozwijanie działalności innowacyjnej przedszkola</a:t>
          </a:r>
        </a:p>
      </dgm:t>
    </dgm:pt>
    <dgm:pt modelId="{49745457-D381-C34C-A4D9-76E34F165F53}" type="parTrans" cxnId="{0628A993-9897-4C4A-8CFD-693A923830CB}">
      <dgm:prSet/>
      <dgm:spPr/>
      <dgm:t>
        <a:bodyPr/>
        <a:lstStyle/>
        <a:p>
          <a:endParaRPr lang="pl-PL"/>
        </a:p>
      </dgm:t>
    </dgm:pt>
    <dgm:pt modelId="{C2C735E5-28F4-A940-B615-E09DB92FBD67}" type="sibTrans" cxnId="{0628A993-9897-4C4A-8CFD-693A923830CB}">
      <dgm:prSet/>
      <dgm:spPr/>
      <dgm:t>
        <a:bodyPr/>
        <a:lstStyle/>
        <a:p>
          <a:endParaRPr lang="pl-PL"/>
        </a:p>
      </dgm:t>
    </dgm:pt>
    <dgm:pt modelId="{698EEFB8-0ABE-0346-AFC1-3216B897D89B}">
      <dgm:prSet custT="1"/>
      <dgm:spPr>
        <a:solidFill>
          <a:schemeClr val="bg1"/>
        </a:solidFill>
      </dgm:spPr>
      <dgm:t>
        <a:bodyPr/>
        <a:lstStyle/>
        <a:p>
          <a:r>
            <a:rPr lang="pl-PL" sz="1600" dirty="0"/>
            <a:t>Tworzenie sytuacji sprzyjających rozwijaniu działalności badawczej dzieci, kształtowaniu kompetencji matematycznych, skupieniu uwagi	 i koncentracji</a:t>
          </a:r>
        </a:p>
      </dgm:t>
    </dgm:pt>
    <dgm:pt modelId="{257BA519-D81D-DB45-8C70-D8FB968DA9A0}" type="parTrans" cxnId="{DA18FE3C-1E43-D24C-A8C7-39F986B61281}">
      <dgm:prSet/>
      <dgm:spPr/>
      <dgm:t>
        <a:bodyPr/>
        <a:lstStyle/>
        <a:p>
          <a:endParaRPr lang="pl-PL"/>
        </a:p>
      </dgm:t>
    </dgm:pt>
    <dgm:pt modelId="{07631FB6-B969-2148-85B0-93E07668FC13}" type="sibTrans" cxnId="{DA18FE3C-1E43-D24C-A8C7-39F986B61281}">
      <dgm:prSet/>
      <dgm:spPr/>
      <dgm:t>
        <a:bodyPr/>
        <a:lstStyle/>
        <a:p>
          <a:endParaRPr lang="pl-PL"/>
        </a:p>
      </dgm:t>
    </dgm:pt>
    <dgm:pt modelId="{C4A133F8-57F4-2849-9B13-35426295D02F}">
      <dgm:prSet custT="1"/>
      <dgm:spPr>
        <a:solidFill>
          <a:schemeClr val="bg1"/>
        </a:solidFill>
      </dgm:spPr>
      <dgm:t>
        <a:bodyPr/>
        <a:lstStyle/>
        <a:p>
          <a:r>
            <a:rPr lang="pl-PL" sz="1600" dirty="0"/>
            <a:t>Wspieranie rodziców w wychowaniu dzieci                      i budowaniu wizji ich rozwoju</a:t>
          </a:r>
        </a:p>
      </dgm:t>
    </dgm:pt>
    <dgm:pt modelId="{5C7D2DB9-9F8C-524B-B982-AFB1FBA3D0F2}" type="parTrans" cxnId="{10CE57DA-E829-5D40-8169-E170C2F6857F}">
      <dgm:prSet/>
      <dgm:spPr/>
      <dgm:t>
        <a:bodyPr/>
        <a:lstStyle/>
        <a:p>
          <a:endParaRPr lang="pl-PL"/>
        </a:p>
      </dgm:t>
    </dgm:pt>
    <dgm:pt modelId="{25A528DD-A785-3A4C-A768-75298F31C87A}" type="sibTrans" cxnId="{10CE57DA-E829-5D40-8169-E170C2F6857F}">
      <dgm:prSet/>
      <dgm:spPr/>
      <dgm:t>
        <a:bodyPr/>
        <a:lstStyle/>
        <a:p>
          <a:endParaRPr lang="pl-PL"/>
        </a:p>
      </dgm:t>
    </dgm:pt>
    <dgm:pt modelId="{8A88CC51-B06D-6740-B633-06F0DA756C3C}">
      <dgm:prSet custT="1"/>
      <dgm:spPr>
        <a:solidFill>
          <a:schemeClr val="bg1"/>
        </a:solidFill>
      </dgm:spPr>
      <dgm:t>
        <a:bodyPr/>
        <a:lstStyle/>
        <a:p>
          <a:r>
            <a:rPr lang="pl-PL" sz="1600" dirty="0"/>
            <a:t>Tworzenie sytuacji sprzyjających rozwojowi nawyków dbania o zdrowie oraz zdolność do aktywnego		 i twórczego działania</a:t>
          </a:r>
        </a:p>
      </dgm:t>
    </dgm:pt>
    <dgm:pt modelId="{1812BAC7-1950-4249-8B01-0662D95D6798}" type="parTrans" cxnId="{18C80E99-21E1-F440-BF6D-089F12DD4099}">
      <dgm:prSet/>
      <dgm:spPr/>
      <dgm:t>
        <a:bodyPr/>
        <a:lstStyle/>
        <a:p>
          <a:endParaRPr lang="pl-PL"/>
        </a:p>
      </dgm:t>
    </dgm:pt>
    <dgm:pt modelId="{664CE588-FF9E-134A-8652-2086490D2B77}" type="sibTrans" cxnId="{18C80E99-21E1-F440-BF6D-089F12DD4099}">
      <dgm:prSet/>
      <dgm:spPr/>
      <dgm:t>
        <a:bodyPr/>
        <a:lstStyle/>
        <a:p>
          <a:endParaRPr lang="pl-PL"/>
        </a:p>
      </dgm:t>
    </dgm:pt>
    <dgm:pt modelId="{C194AA3A-A806-874D-A7FC-B0223F5365D7}">
      <dgm:prSet custT="1"/>
      <dgm:spPr>
        <a:solidFill>
          <a:schemeClr val="bg1"/>
        </a:solidFill>
      </dgm:spPr>
      <dgm:t>
        <a:bodyPr/>
        <a:lstStyle/>
        <a:p>
          <a:r>
            <a:rPr lang="pl-PL" sz="1600" dirty="0"/>
            <a:t>Wyrównywanie szans edukacyjnych i integrowanie dzieci o specjalnych potrzebach edukacyjnych</a:t>
          </a:r>
        </a:p>
      </dgm:t>
    </dgm:pt>
    <dgm:pt modelId="{51CF3780-7073-7342-BE0C-53456B8D6DC7}" type="parTrans" cxnId="{86D3F4E4-5A45-0748-A6D0-12467BC7BC40}">
      <dgm:prSet/>
      <dgm:spPr/>
      <dgm:t>
        <a:bodyPr/>
        <a:lstStyle/>
        <a:p>
          <a:endParaRPr lang="pl-PL"/>
        </a:p>
      </dgm:t>
    </dgm:pt>
    <dgm:pt modelId="{35499258-476D-1342-92BA-EBEA3C47E014}" type="sibTrans" cxnId="{86D3F4E4-5A45-0748-A6D0-12467BC7BC40}">
      <dgm:prSet/>
      <dgm:spPr/>
      <dgm:t>
        <a:bodyPr/>
        <a:lstStyle/>
        <a:p>
          <a:endParaRPr lang="pl-PL"/>
        </a:p>
      </dgm:t>
    </dgm:pt>
    <dgm:pt modelId="{8B00C492-4178-F842-B997-9B65018697F5}" type="pres">
      <dgm:prSet presAssocID="{E5A7DECC-5BF1-3349-BAAD-6997C827669B}" presName="compositeShape" presStyleCnt="0">
        <dgm:presLayoutVars>
          <dgm:dir/>
          <dgm:resizeHandles/>
        </dgm:presLayoutVars>
      </dgm:prSet>
      <dgm:spPr/>
      <dgm:t>
        <a:bodyPr/>
        <a:lstStyle/>
        <a:p>
          <a:endParaRPr lang="pl-PL"/>
        </a:p>
      </dgm:t>
    </dgm:pt>
    <dgm:pt modelId="{8EA06F56-F32B-E745-B84A-A1BD1188BD79}" type="pres">
      <dgm:prSet presAssocID="{E5A7DECC-5BF1-3349-BAAD-6997C827669B}" presName="pyramid" presStyleLbl="node1" presStyleIdx="0" presStyleCnt="1" custLinFactNeighborX="-3368" custLinFactNeighborY="282"/>
      <dgm:spPr>
        <a:noFill/>
      </dgm:spPr>
    </dgm:pt>
    <dgm:pt modelId="{62B0C56C-4ACA-9F45-AA7C-86F605756AA5}" type="pres">
      <dgm:prSet presAssocID="{E5A7DECC-5BF1-3349-BAAD-6997C827669B}" presName="theList" presStyleCnt="0"/>
      <dgm:spPr/>
    </dgm:pt>
    <dgm:pt modelId="{5ECD06F4-045A-5F43-AB96-675CE196DF62}" type="pres">
      <dgm:prSet presAssocID="{16BD1564-5D46-8243-A2E7-2610A9CF6BFA}" presName="aNode" presStyleLbl="fgAcc1" presStyleIdx="0" presStyleCnt="5" custScaleX="125340" custLinFactY="39491" custLinFactNeighborY="100000">
        <dgm:presLayoutVars>
          <dgm:bulletEnabled val="1"/>
        </dgm:presLayoutVars>
      </dgm:prSet>
      <dgm:spPr/>
      <dgm:t>
        <a:bodyPr/>
        <a:lstStyle/>
        <a:p>
          <a:endParaRPr lang="pl-PL"/>
        </a:p>
      </dgm:t>
    </dgm:pt>
    <dgm:pt modelId="{2F26EDA2-7C16-1240-9213-C940B2294322}" type="pres">
      <dgm:prSet presAssocID="{16BD1564-5D46-8243-A2E7-2610A9CF6BFA}" presName="aSpace" presStyleCnt="0"/>
      <dgm:spPr/>
    </dgm:pt>
    <dgm:pt modelId="{55713635-3174-B04C-BA5C-9C64F7A1A79C}" type="pres">
      <dgm:prSet presAssocID="{698EEFB8-0ABE-0346-AFC1-3216B897D89B}" presName="aNode" presStyleLbl="fgAcc1" presStyleIdx="1" presStyleCnt="5" custScaleX="125093" custLinFactY="42592" custLinFactNeighborX="346" custLinFactNeighborY="100000">
        <dgm:presLayoutVars>
          <dgm:bulletEnabled val="1"/>
        </dgm:presLayoutVars>
      </dgm:prSet>
      <dgm:spPr/>
      <dgm:t>
        <a:bodyPr/>
        <a:lstStyle/>
        <a:p>
          <a:endParaRPr lang="pl-PL"/>
        </a:p>
      </dgm:t>
    </dgm:pt>
    <dgm:pt modelId="{60BA7555-924E-2A46-AA71-E6F81FA8EEB2}" type="pres">
      <dgm:prSet presAssocID="{698EEFB8-0ABE-0346-AFC1-3216B897D89B}" presName="aSpace" presStyleCnt="0"/>
      <dgm:spPr/>
    </dgm:pt>
    <dgm:pt modelId="{0C097E3E-ED5E-2D4B-A524-0F74A1B6B296}" type="pres">
      <dgm:prSet presAssocID="{C4A133F8-57F4-2849-9B13-35426295D02F}" presName="aNode" presStyleLbl="fgAcc1" presStyleIdx="2" presStyleCnt="5" custScaleX="123389" custLinFactY="40624" custLinFactNeighborX="961" custLinFactNeighborY="100000">
        <dgm:presLayoutVars>
          <dgm:bulletEnabled val="1"/>
        </dgm:presLayoutVars>
      </dgm:prSet>
      <dgm:spPr/>
      <dgm:t>
        <a:bodyPr/>
        <a:lstStyle/>
        <a:p>
          <a:endParaRPr lang="pl-PL"/>
        </a:p>
      </dgm:t>
    </dgm:pt>
    <dgm:pt modelId="{CAB7167A-CECE-634C-B8A1-6F26CBB0A0B4}" type="pres">
      <dgm:prSet presAssocID="{C4A133F8-57F4-2849-9B13-35426295D02F}" presName="aSpace" presStyleCnt="0"/>
      <dgm:spPr/>
    </dgm:pt>
    <dgm:pt modelId="{4124F8CB-2F36-4342-A75B-176DBA0D6A61}" type="pres">
      <dgm:prSet presAssocID="{8A88CC51-B06D-6740-B633-06F0DA756C3C}" presName="aNode" presStyleLbl="fgAcc1" presStyleIdx="3" presStyleCnt="5" custScaleX="125443" custLinFactY="39732" custLinFactNeighborX="661" custLinFactNeighborY="100000">
        <dgm:presLayoutVars>
          <dgm:bulletEnabled val="1"/>
        </dgm:presLayoutVars>
      </dgm:prSet>
      <dgm:spPr/>
      <dgm:t>
        <a:bodyPr/>
        <a:lstStyle/>
        <a:p>
          <a:endParaRPr lang="pl-PL"/>
        </a:p>
      </dgm:t>
    </dgm:pt>
    <dgm:pt modelId="{99E1DF6A-15DD-6942-BF33-8794A88C568B}" type="pres">
      <dgm:prSet presAssocID="{8A88CC51-B06D-6740-B633-06F0DA756C3C}" presName="aSpace" presStyleCnt="0"/>
      <dgm:spPr/>
    </dgm:pt>
    <dgm:pt modelId="{B80E3D2A-D6C8-1D4E-9B61-37A552A7035C}" type="pres">
      <dgm:prSet presAssocID="{C194AA3A-A806-874D-A7FC-B0223F5365D7}" presName="aNode" presStyleLbl="fgAcc1" presStyleIdx="4" presStyleCnt="5" custScaleX="127141" custLinFactY="37943" custLinFactNeighborX="1610" custLinFactNeighborY="100000">
        <dgm:presLayoutVars>
          <dgm:bulletEnabled val="1"/>
        </dgm:presLayoutVars>
      </dgm:prSet>
      <dgm:spPr/>
      <dgm:t>
        <a:bodyPr/>
        <a:lstStyle/>
        <a:p>
          <a:endParaRPr lang="pl-PL"/>
        </a:p>
      </dgm:t>
    </dgm:pt>
    <dgm:pt modelId="{E235B53D-A5AB-6B41-ADDA-ED46BD2BBA04}" type="pres">
      <dgm:prSet presAssocID="{C194AA3A-A806-874D-A7FC-B0223F5365D7}" presName="aSpace" presStyleCnt="0"/>
      <dgm:spPr/>
    </dgm:pt>
  </dgm:ptLst>
  <dgm:cxnLst>
    <dgm:cxn modelId="{F1770ACB-7C44-3044-9BC1-DC504D14E994}" type="presOf" srcId="{698EEFB8-0ABE-0346-AFC1-3216B897D89B}" destId="{55713635-3174-B04C-BA5C-9C64F7A1A79C}" srcOrd="0" destOrd="0" presId="urn:microsoft.com/office/officeart/2005/8/layout/pyramid2"/>
    <dgm:cxn modelId="{86D3F4E4-5A45-0748-A6D0-12467BC7BC40}" srcId="{E5A7DECC-5BF1-3349-BAAD-6997C827669B}" destId="{C194AA3A-A806-874D-A7FC-B0223F5365D7}" srcOrd="4" destOrd="0" parTransId="{51CF3780-7073-7342-BE0C-53456B8D6DC7}" sibTransId="{35499258-476D-1342-92BA-EBEA3C47E014}"/>
    <dgm:cxn modelId="{10CE57DA-E829-5D40-8169-E170C2F6857F}" srcId="{E5A7DECC-5BF1-3349-BAAD-6997C827669B}" destId="{C4A133F8-57F4-2849-9B13-35426295D02F}" srcOrd="2" destOrd="0" parTransId="{5C7D2DB9-9F8C-524B-B982-AFB1FBA3D0F2}" sibTransId="{25A528DD-A785-3A4C-A768-75298F31C87A}"/>
    <dgm:cxn modelId="{FD2128B1-9C39-224B-85DD-B52D402255B0}" type="presOf" srcId="{8A88CC51-B06D-6740-B633-06F0DA756C3C}" destId="{4124F8CB-2F36-4342-A75B-176DBA0D6A61}" srcOrd="0" destOrd="0" presId="urn:microsoft.com/office/officeart/2005/8/layout/pyramid2"/>
    <dgm:cxn modelId="{245BB184-B3DF-F14C-ADC9-19453A8BB68A}" type="presOf" srcId="{C194AA3A-A806-874D-A7FC-B0223F5365D7}" destId="{B80E3D2A-D6C8-1D4E-9B61-37A552A7035C}" srcOrd="0" destOrd="0" presId="urn:microsoft.com/office/officeart/2005/8/layout/pyramid2"/>
    <dgm:cxn modelId="{DA18FE3C-1E43-D24C-A8C7-39F986B61281}" srcId="{E5A7DECC-5BF1-3349-BAAD-6997C827669B}" destId="{698EEFB8-0ABE-0346-AFC1-3216B897D89B}" srcOrd="1" destOrd="0" parTransId="{257BA519-D81D-DB45-8C70-D8FB968DA9A0}" sibTransId="{07631FB6-B969-2148-85B0-93E07668FC13}"/>
    <dgm:cxn modelId="{0628A993-9897-4C4A-8CFD-693A923830CB}" srcId="{E5A7DECC-5BF1-3349-BAAD-6997C827669B}" destId="{16BD1564-5D46-8243-A2E7-2610A9CF6BFA}" srcOrd="0" destOrd="0" parTransId="{49745457-D381-C34C-A4D9-76E34F165F53}" sibTransId="{C2C735E5-28F4-A940-B615-E09DB92FBD67}"/>
    <dgm:cxn modelId="{23B027BB-6CF9-204E-9976-81C99FC036A4}" type="presOf" srcId="{E5A7DECC-5BF1-3349-BAAD-6997C827669B}" destId="{8B00C492-4178-F842-B997-9B65018697F5}" srcOrd="0" destOrd="0" presId="urn:microsoft.com/office/officeart/2005/8/layout/pyramid2"/>
    <dgm:cxn modelId="{59765B41-0C0B-2E4C-804D-6A716B86213A}" type="presOf" srcId="{16BD1564-5D46-8243-A2E7-2610A9CF6BFA}" destId="{5ECD06F4-045A-5F43-AB96-675CE196DF62}" srcOrd="0" destOrd="0" presId="urn:microsoft.com/office/officeart/2005/8/layout/pyramid2"/>
    <dgm:cxn modelId="{AEA059B5-89F8-4E48-B028-3A7D35229CB2}" type="presOf" srcId="{C4A133F8-57F4-2849-9B13-35426295D02F}" destId="{0C097E3E-ED5E-2D4B-A524-0F74A1B6B296}" srcOrd="0" destOrd="0" presId="urn:microsoft.com/office/officeart/2005/8/layout/pyramid2"/>
    <dgm:cxn modelId="{18C80E99-21E1-F440-BF6D-089F12DD4099}" srcId="{E5A7DECC-5BF1-3349-BAAD-6997C827669B}" destId="{8A88CC51-B06D-6740-B633-06F0DA756C3C}" srcOrd="3" destOrd="0" parTransId="{1812BAC7-1950-4249-8B01-0662D95D6798}" sibTransId="{664CE588-FF9E-134A-8652-2086490D2B77}"/>
    <dgm:cxn modelId="{304DD211-CBD2-0441-A5C0-5816D8AAEDD1}" type="presParOf" srcId="{8B00C492-4178-F842-B997-9B65018697F5}" destId="{8EA06F56-F32B-E745-B84A-A1BD1188BD79}" srcOrd="0" destOrd="0" presId="urn:microsoft.com/office/officeart/2005/8/layout/pyramid2"/>
    <dgm:cxn modelId="{66C2A5C9-B518-4D46-A4B1-FDB899BA45E5}" type="presParOf" srcId="{8B00C492-4178-F842-B997-9B65018697F5}" destId="{62B0C56C-4ACA-9F45-AA7C-86F605756AA5}" srcOrd="1" destOrd="0" presId="urn:microsoft.com/office/officeart/2005/8/layout/pyramid2"/>
    <dgm:cxn modelId="{DD4E22BA-985B-7845-BDAD-A2B476F79138}" type="presParOf" srcId="{62B0C56C-4ACA-9F45-AA7C-86F605756AA5}" destId="{5ECD06F4-045A-5F43-AB96-675CE196DF62}" srcOrd="0" destOrd="0" presId="urn:microsoft.com/office/officeart/2005/8/layout/pyramid2"/>
    <dgm:cxn modelId="{B83FB809-5191-9143-88F1-CB976EE078E4}" type="presParOf" srcId="{62B0C56C-4ACA-9F45-AA7C-86F605756AA5}" destId="{2F26EDA2-7C16-1240-9213-C940B2294322}" srcOrd="1" destOrd="0" presId="urn:microsoft.com/office/officeart/2005/8/layout/pyramid2"/>
    <dgm:cxn modelId="{789FC4B4-241B-BD41-9A5E-BAE7B19E9EBA}" type="presParOf" srcId="{62B0C56C-4ACA-9F45-AA7C-86F605756AA5}" destId="{55713635-3174-B04C-BA5C-9C64F7A1A79C}" srcOrd="2" destOrd="0" presId="urn:microsoft.com/office/officeart/2005/8/layout/pyramid2"/>
    <dgm:cxn modelId="{54E72F7C-9E81-D44C-967F-C522164FD140}" type="presParOf" srcId="{62B0C56C-4ACA-9F45-AA7C-86F605756AA5}" destId="{60BA7555-924E-2A46-AA71-E6F81FA8EEB2}" srcOrd="3" destOrd="0" presId="urn:microsoft.com/office/officeart/2005/8/layout/pyramid2"/>
    <dgm:cxn modelId="{192528EF-F1BF-BA43-9C75-1A4AB8C55C24}" type="presParOf" srcId="{62B0C56C-4ACA-9F45-AA7C-86F605756AA5}" destId="{0C097E3E-ED5E-2D4B-A524-0F74A1B6B296}" srcOrd="4" destOrd="0" presId="urn:microsoft.com/office/officeart/2005/8/layout/pyramid2"/>
    <dgm:cxn modelId="{82BCDBFB-4704-8645-86BB-33ADF74A460C}" type="presParOf" srcId="{62B0C56C-4ACA-9F45-AA7C-86F605756AA5}" destId="{CAB7167A-CECE-634C-B8A1-6F26CBB0A0B4}" srcOrd="5" destOrd="0" presId="urn:microsoft.com/office/officeart/2005/8/layout/pyramid2"/>
    <dgm:cxn modelId="{9FA1A333-1986-724C-B436-E8E78F6B7928}" type="presParOf" srcId="{62B0C56C-4ACA-9F45-AA7C-86F605756AA5}" destId="{4124F8CB-2F36-4342-A75B-176DBA0D6A61}" srcOrd="6" destOrd="0" presId="urn:microsoft.com/office/officeart/2005/8/layout/pyramid2"/>
    <dgm:cxn modelId="{B514AB7D-57C1-FA4C-8213-5B2B589C8328}" type="presParOf" srcId="{62B0C56C-4ACA-9F45-AA7C-86F605756AA5}" destId="{99E1DF6A-15DD-6942-BF33-8794A88C568B}" srcOrd="7" destOrd="0" presId="urn:microsoft.com/office/officeart/2005/8/layout/pyramid2"/>
    <dgm:cxn modelId="{6ED1DBF6-CA4E-3141-9FA2-28D4CA7D2109}" type="presParOf" srcId="{62B0C56C-4ACA-9F45-AA7C-86F605756AA5}" destId="{B80E3D2A-D6C8-1D4E-9B61-37A552A7035C}" srcOrd="8" destOrd="0" presId="urn:microsoft.com/office/officeart/2005/8/layout/pyramid2"/>
    <dgm:cxn modelId="{01B4A3EC-D889-7546-AC2B-2BA119B4DE9C}" type="presParOf" srcId="{62B0C56C-4ACA-9F45-AA7C-86F605756AA5}" destId="{E235B53D-A5AB-6B41-ADDA-ED46BD2BBA04}" srcOrd="9"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DF5ECF-0C95-CF48-BA0E-F5435C10E54B}" type="doc">
      <dgm:prSet loTypeId="urn:microsoft.com/office/officeart/2005/8/layout/radial6" loCatId="" qsTypeId="urn:microsoft.com/office/officeart/2005/8/quickstyle/3d1" qsCatId="3D" csTypeId="urn:microsoft.com/office/officeart/2005/8/colors/accent0_3" csCatId="mainScheme" phldr="1"/>
      <dgm:spPr/>
      <dgm:t>
        <a:bodyPr/>
        <a:lstStyle/>
        <a:p>
          <a:endParaRPr lang="pl-PL"/>
        </a:p>
      </dgm:t>
    </dgm:pt>
    <dgm:pt modelId="{F09EC87D-3B90-D742-B73C-2B5478A5F4C7}">
      <dgm:prSet phldrT="[Tekst]"/>
      <dgm:spPr>
        <a:blipFill rotWithShape="0">
          <a:blip xmlns:r="http://schemas.openxmlformats.org/officeDocument/2006/relationships" r:embed="rId1"/>
          <a:srcRect/>
          <a:stretch>
            <a:fillRect t="-13000" b="-13000"/>
          </a:stretch>
        </a:blipFill>
      </dgm:spPr>
      <dgm:t>
        <a:bodyPr/>
        <a:lstStyle/>
        <a:p>
          <a:endParaRPr lang="pl-PL" dirty="0"/>
        </a:p>
      </dgm:t>
    </dgm:pt>
    <dgm:pt modelId="{5B60A9F7-EA81-BF42-B0DF-A8A40C68312F}" type="parTrans" cxnId="{C15AC4AD-472A-884A-A833-AC22839DA835}">
      <dgm:prSet/>
      <dgm:spPr/>
      <dgm:t>
        <a:bodyPr/>
        <a:lstStyle/>
        <a:p>
          <a:endParaRPr lang="pl-PL"/>
        </a:p>
      </dgm:t>
    </dgm:pt>
    <dgm:pt modelId="{38C68B59-4FF9-A44C-A97A-4A35D1850D7C}" type="sibTrans" cxnId="{C15AC4AD-472A-884A-A833-AC22839DA835}">
      <dgm:prSet/>
      <dgm:spPr/>
      <dgm:t>
        <a:bodyPr/>
        <a:lstStyle/>
        <a:p>
          <a:endParaRPr lang="pl-PL"/>
        </a:p>
      </dgm:t>
    </dgm:pt>
    <dgm:pt modelId="{89D4A68F-7D2D-4643-8494-05AECDDD10E6}">
      <dgm:prSet phldrT="[Tekst]" custT="1"/>
      <dgm:spPr>
        <a:gradFill rotWithShape="0">
          <a:gsLst>
            <a:gs pos="0">
              <a:srgbClr val="AED6F1"/>
            </a:gs>
            <a:gs pos="78000">
              <a:srgbClr val="368FB1"/>
            </a:gs>
          </a:gsLst>
        </a:gradFill>
      </dgm:spPr>
      <dgm:t>
        <a:bodyPr/>
        <a:lstStyle/>
        <a:p>
          <a:r>
            <a:rPr lang="pl-PL" sz="1400" b="1" dirty="0"/>
            <a:t>Jest ciekawe świata</a:t>
          </a:r>
        </a:p>
      </dgm:t>
    </dgm:pt>
    <dgm:pt modelId="{8BB8A4DF-9E9F-A545-AE37-89D83746574C}" type="parTrans" cxnId="{2D643487-8B1F-7E4D-A584-BC5D1073376F}">
      <dgm:prSet/>
      <dgm:spPr/>
      <dgm:t>
        <a:bodyPr/>
        <a:lstStyle/>
        <a:p>
          <a:endParaRPr lang="pl-PL"/>
        </a:p>
      </dgm:t>
    </dgm:pt>
    <dgm:pt modelId="{97DE99AF-3118-B044-8ED9-25215BD17966}" type="sibTrans" cxnId="{2D643487-8B1F-7E4D-A584-BC5D1073376F}">
      <dgm:prSet/>
      <dgm:spPr/>
      <dgm:t>
        <a:bodyPr/>
        <a:lstStyle/>
        <a:p>
          <a:endParaRPr lang="pl-PL"/>
        </a:p>
      </dgm:t>
    </dgm:pt>
    <dgm:pt modelId="{B3546E14-520E-7547-8CE8-3938C8D8D59B}">
      <dgm:prSet phldrT="[Tekst]" custT="1"/>
      <dgm:spPr>
        <a:gradFill rotWithShape="0">
          <a:gsLst>
            <a:gs pos="0">
              <a:srgbClr val="368FB1"/>
            </a:gs>
            <a:gs pos="78000">
              <a:srgbClr val="AED6F1"/>
            </a:gs>
          </a:gsLst>
        </a:gradFill>
      </dgm:spPr>
      <dgm:t>
        <a:bodyPr/>
        <a:lstStyle/>
        <a:p>
          <a:r>
            <a:rPr lang="pl-PL" sz="1400" b="1" dirty="0"/>
            <a:t>Jest tolerancyjne, okazuje szacunek innym ludziom</a:t>
          </a:r>
        </a:p>
      </dgm:t>
    </dgm:pt>
    <dgm:pt modelId="{4FB2D767-DB96-2243-8AE1-0B190E3E1FF5}" type="parTrans" cxnId="{BACA4193-AEDA-6543-83F4-3A58A6E1FEC2}">
      <dgm:prSet/>
      <dgm:spPr/>
      <dgm:t>
        <a:bodyPr/>
        <a:lstStyle/>
        <a:p>
          <a:endParaRPr lang="pl-PL"/>
        </a:p>
      </dgm:t>
    </dgm:pt>
    <dgm:pt modelId="{6104A5C2-4ED8-3C46-BBF2-D7B399884715}" type="sibTrans" cxnId="{BACA4193-AEDA-6543-83F4-3A58A6E1FEC2}">
      <dgm:prSet/>
      <dgm:spPr/>
      <dgm:t>
        <a:bodyPr/>
        <a:lstStyle/>
        <a:p>
          <a:endParaRPr lang="pl-PL"/>
        </a:p>
      </dgm:t>
    </dgm:pt>
    <dgm:pt modelId="{48184BC8-2E6B-C148-AAFA-542246361E47}">
      <dgm:prSet phldrT="[Tekst]" custT="1"/>
      <dgm:spPr>
        <a:gradFill rotWithShape="0">
          <a:gsLst>
            <a:gs pos="0">
              <a:srgbClr val="368FB1"/>
            </a:gs>
            <a:gs pos="78000">
              <a:srgbClr val="AED6F1"/>
            </a:gs>
          </a:gsLst>
        </a:gradFill>
      </dgm:spPr>
      <dgm:t>
        <a:bodyPr/>
        <a:lstStyle/>
        <a:p>
          <a:r>
            <a:rPr lang="pl-PL" sz="1400" b="1" dirty="0"/>
            <a:t>Zna prawa dziecka i respektuje prawa innych</a:t>
          </a:r>
        </a:p>
      </dgm:t>
    </dgm:pt>
    <dgm:pt modelId="{55A4C1DB-D1BA-D749-93BE-C74AC4AD4015}" type="parTrans" cxnId="{0BB31274-6F87-524D-80C6-AC902CABBC36}">
      <dgm:prSet/>
      <dgm:spPr/>
      <dgm:t>
        <a:bodyPr/>
        <a:lstStyle/>
        <a:p>
          <a:endParaRPr lang="pl-PL"/>
        </a:p>
      </dgm:t>
    </dgm:pt>
    <dgm:pt modelId="{98E471B9-168B-4C4F-AFF7-4EA53627FD3A}" type="sibTrans" cxnId="{0BB31274-6F87-524D-80C6-AC902CABBC36}">
      <dgm:prSet/>
      <dgm:spPr/>
      <dgm:t>
        <a:bodyPr/>
        <a:lstStyle/>
        <a:p>
          <a:endParaRPr lang="pl-PL"/>
        </a:p>
      </dgm:t>
    </dgm:pt>
    <dgm:pt modelId="{DF41D617-2342-0240-B76D-A6FA564DFBE6}">
      <dgm:prSet phldrT="[Tekst]" custT="1"/>
      <dgm:spPr>
        <a:gradFill rotWithShape="0">
          <a:gsLst>
            <a:gs pos="0">
              <a:srgbClr val="AED6F1"/>
            </a:gs>
            <a:gs pos="78000">
              <a:srgbClr val="368FB1"/>
            </a:gs>
          </a:gsLst>
        </a:gradFill>
      </dgm:spPr>
      <dgm:t>
        <a:bodyPr/>
        <a:lstStyle/>
        <a:p>
          <a:r>
            <a:rPr lang="pl-PL" sz="1400" b="1" dirty="0"/>
            <a:t>Radosne, twórcze i samodzielne</a:t>
          </a:r>
        </a:p>
      </dgm:t>
    </dgm:pt>
    <dgm:pt modelId="{C0E9BCEA-8053-7E46-96D1-A770F02E41C9}" type="parTrans" cxnId="{EC4232FF-73A4-C54D-BA28-E870230EBAAA}">
      <dgm:prSet/>
      <dgm:spPr/>
      <dgm:t>
        <a:bodyPr/>
        <a:lstStyle/>
        <a:p>
          <a:endParaRPr lang="pl-PL"/>
        </a:p>
      </dgm:t>
    </dgm:pt>
    <dgm:pt modelId="{E22EB0E8-2E54-B943-90BD-25487706A6AB}" type="sibTrans" cxnId="{EC4232FF-73A4-C54D-BA28-E870230EBAAA}">
      <dgm:prSet/>
      <dgm:spPr/>
      <dgm:t>
        <a:bodyPr/>
        <a:lstStyle/>
        <a:p>
          <a:endParaRPr lang="pl-PL"/>
        </a:p>
      </dgm:t>
    </dgm:pt>
    <dgm:pt modelId="{B6503F95-DEA5-4D4B-A3B9-4760D1842B7B}">
      <dgm:prSet custT="1"/>
      <dgm:spPr>
        <a:gradFill rotWithShape="0">
          <a:gsLst>
            <a:gs pos="0">
              <a:srgbClr val="368FB1"/>
            </a:gs>
            <a:gs pos="78000">
              <a:srgbClr val="AED6F1"/>
            </a:gs>
          </a:gsLst>
        </a:gradFill>
      </dgm:spPr>
      <dgm:t>
        <a:bodyPr/>
        <a:lstStyle/>
        <a:p>
          <a:r>
            <a:rPr lang="pl-PL" sz="1400" b="1" dirty="0"/>
            <a:t>Ufne w stosunku do nauczycieli </a:t>
          </a:r>
        </a:p>
      </dgm:t>
    </dgm:pt>
    <dgm:pt modelId="{CF589D06-4155-D84B-84CB-23961548BC29}" type="parTrans" cxnId="{766892C6-3083-2D49-83DE-6D72C0C46449}">
      <dgm:prSet/>
      <dgm:spPr/>
      <dgm:t>
        <a:bodyPr/>
        <a:lstStyle/>
        <a:p>
          <a:endParaRPr lang="pl-PL"/>
        </a:p>
      </dgm:t>
    </dgm:pt>
    <dgm:pt modelId="{FF9AE6FE-D9B9-BA4D-AAD8-42C7ACDB0FA9}" type="sibTrans" cxnId="{766892C6-3083-2D49-83DE-6D72C0C46449}">
      <dgm:prSet/>
      <dgm:spPr/>
      <dgm:t>
        <a:bodyPr/>
        <a:lstStyle/>
        <a:p>
          <a:endParaRPr lang="pl-PL"/>
        </a:p>
      </dgm:t>
    </dgm:pt>
    <dgm:pt modelId="{C6EE66B7-92C8-9D40-AFCF-3AB41FFD8620}">
      <dgm:prSet custT="1"/>
      <dgm:spPr>
        <a:gradFill rotWithShape="0">
          <a:gsLst>
            <a:gs pos="0">
              <a:srgbClr val="368FB1"/>
            </a:gs>
            <a:gs pos="78000">
              <a:srgbClr val="AED6F1"/>
            </a:gs>
          </a:gsLst>
        </a:gradFill>
      </dgm:spPr>
      <dgm:t>
        <a:bodyPr/>
        <a:lstStyle/>
        <a:p>
          <a:r>
            <a:rPr lang="pl-PL" sz="1400" b="1" dirty="0"/>
            <a:t>Przestrzega podstawowych wartości</a:t>
          </a:r>
        </a:p>
      </dgm:t>
    </dgm:pt>
    <dgm:pt modelId="{591B0553-4B60-BD46-9870-D2C51421364E}" type="parTrans" cxnId="{C939073F-E892-334B-A313-06B7E95F1C3B}">
      <dgm:prSet/>
      <dgm:spPr/>
      <dgm:t>
        <a:bodyPr/>
        <a:lstStyle/>
        <a:p>
          <a:endParaRPr lang="pl-PL"/>
        </a:p>
      </dgm:t>
    </dgm:pt>
    <dgm:pt modelId="{5BCED335-2111-C44F-BCA6-C933E04BBAE8}" type="sibTrans" cxnId="{C939073F-E892-334B-A313-06B7E95F1C3B}">
      <dgm:prSet/>
      <dgm:spPr/>
      <dgm:t>
        <a:bodyPr/>
        <a:lstStyle/>
        <a:p>
          <a:endParaRPr lang="pl-PL"/>
        </a:p>
      </dgm:t>
    </dgm:pt>
    <dgm:pt modelId="{0DA24D05-1EB4-4440-90F1-24687FCDB62A}">
      <dgm:prSet custT="1"/>
      <dgm:spPr>
        <a:gradFill rotWithShape="0">
          <a:gsLst>
            <a:gs pos="0">
              <a:srgbClr val="368FB1"/>
            </a:gs>
            <a:gs pos="78000">
              <a:srgbClr val="AED6F1"/>
            </a:gs>
          </a:gsLst>
        </a:gradFill>
      </dgm:spPr>
      <dgm:t>
        <a:bodyPr/>
        <a:lstStyle/>
        <a:p>
          <a:r>
            <a:rPr lang="pl-PL" sz="1400" b="1" dirty="0"/>
            <a:t>Świadome zagrożeń</a:t>
          </a:r>
        </a:p>
      </dgm:t>
    </dgm:pt>
    <dgm:pt modelId="{F0287164-5E44-874A-959E-91615DE3929B}" type="parTrans" cxnId="{45D0BF7A-1D84-EA41-AE58-1BC414CFDAAD}">
      <dgm:prSet/>
      <dgm:spPr/>
      <dgm:t>
        <a:bodyPr/>
        <a:lstStyle/>
        <a:p>
          <a:endParaRPr lang="pl-PL"/>
        </a:p>
      </dgm:t>
    </dgm:pt>
    <dgm:pt modelId="{A97351CF-9F28-7041-A6B4-92BA494625CE}" type="sibTrans" cxnId="{45D0BF7A-1D84-EA41-AE58-1BC414CFDAAD}">
      <dgm:prSet/>
      <dgm:spPr/>
      <dgm:t>
        <a:bodyPr/>
        <a:lstStyle/>
        <a:p>
          <a:endParaRPr lang="pl-PL"/>
        </a:p>
      </dgm:t>
    </dgm:pt>
    <dgm:pt modelId="{027DAD36-3DEE-4941-979D-05852675F9EC}">
      <dgm:prSet custT="1"/>
      <dgm:spPr>
        <a:gradFill rotWithShape="0">
          <a:gsLst>
            <a:gs pos="0">
              <a:srgbClr val="368FB1"/>
            </a:gs>
            <a:gs pos="78000">
              <a:srgbClr val="AED6F1"/>
            </a:gs>
          </a:gsLst>
        </a:gradFill>
      </dgm:spPr>
      <dgm:t>
        <a:bodyPr/>
        <a:lstStyle/>
        <a:p>
          <a:r>
            <a:rPr lang="pl-PL" sz="1400" b="1" dirty="0"/>
            <a:t>Aktywnie uczestniczące w życiu przedszkola</a:t>
          </a:r>
        </a:p>
      </dgm:t>
    </dgm:pt>
    <dgm:pt modelId="{5C04F1A4-3C69-BB4A-A624-B7491FC95166}" type="parTrans" cxnId="{2157CE74-2346-224F-91D6-564F2FC6D432}">
      <dgm:prSet/>
      <dgm:spPr/>
      <dgm:t>
        <a:bodyPr/>
        <a:lstStyle/>
        <a:p>
          <a:endParaRPr lang="pl-PL"/>
        </a:p>
      </dgm:t>
    </dgm:pt>
    <dgm:pt modelId="{CBADE1F9-3714-9643-BCF2-DDA44913E0D7}" type="sibTrans" cxnId="{2157CE74-2346-224F-91D6-564F2FC6D432}">
      <dgm:prSet/>
      <dgm:spPr/>
      <dgm:t>
        <a:bodyPr/>
        <a:lstStyle/>
        <a:p>
          <a:endParaRPr lang="pl-PL"/>
        </a:p>
      </dgm:t>
    </dgm:pt>
    <dgm:pt modelId="{3D03EF07-6FE0-3C4D-99CC-AA4862E90271}">
      <dgm:prSet custT="1"/>
      <dgm:spPr>
        <a:gradFill rotWithShape="0">
          <a:gsLst>
            <a:gs pos="100000">
              <a:srgbClr val="AED6F1"/>
            </a:gs>
            <a:gs pos="78000">
              <a:srgbClr val="AED6F1"/>
            </a:gs>
            <a:gs pos="0">
              <a:srgbClr val="368FB1"/>
            </a:gs>
            <a:gs pos="100000">
              <a:schemeClr val="dk2">
                <a:hueOff val="0"/>
                <a:satOff val="0"/>
                <a:lumOff val="0"/>
                <a:alphaOff val="0"/>
                <a:shade val="94000"/>
                <a:lumMod val="94000"/>
              </a:schemeClr>
            </a:gs>
          </a:gsLst>
        </a:gradFill>
      </dgm:spPr>
      <dgm:t>
        <a:bodyPr/>
        <a:lstStyle/>
        <a:p>
          <a:r>
            <a:rPr lang="pl-PL" sz="1400" b="1" dirty="0"/>
            <a:t>Dziecko jest przygotowane do roli ucznia</a:t>
          </a:r>
        </a:p>
      </dgm:t>
    </dgm:pt>
    <dgm:pt modelId="{8EDD6195-B5B1-2C4A-B8FC-79AFD75BB9C7}" type="sibTrans" cxnId="{24B8F1B3-0AB4-1246-ABFF-FEAB6DC33882}">
      <dgm:prSet/>
      <dgm:spPr/>
      <dgm:t>
        <a:bodyPr/>
        <a:lstStyle/>
        <a:p>
          <a:endParaRPr lang="pl-PL"/>
        </a:p>
      </dgm:t>
    </dgm:pt>
    <dgm:pt modelId="{6643BCB5-A367-6E41-ACF4-ADFB7D3D7ED7}" type="parTrans" cxnId="{24B8F1B3-0AB4-1246-ABFF-FEAB6DC33882}">
      <dgm:prSet/>
      <dgm:spPr/>
      <dgm:t>
        <a:bodyPr/>
        <a:lstStyle/>
        <a:p>
          <a:endParaRPr lang="pl-PL"/>
        </a:p>
      </dgm:t>
    </dgm:pt>
    <dgm:pt modelId="{FBE585A3-6B37-704A-8BCE-CB2C836E58CC}" type="pres">
      <dgm:prSet presAssocID="{20DF5ECF-0C95-CF48-BA0E-F5435C10E54B}" presName="Name0" presStyleCnt="0">
        <dgm:presLayoutVars>
          <dgm:chMax val="1"/>
          <dgm:dir/>
          <dgm:animLvl val="ctr"/>
          <dgm:resizeHandles val="exact"/>
        </dgm:presLayoutVars>
      </dgm:prSet>
      <dgm:spPr/>
      <dgm:t>
        <a:bodyPr/>
        <a:lstStyle/>
        <a:p>
          <a:endParaRPr lang="pl-PL"/>
        </a:p>
      </dgm:t>
    </dgm:pt>
    <dgm:pt modelId="{7FEE32E2-5F78-DC4A-A172-8EC7E70F8F7E}" type="pres">
      <dgm:prSet presAssocID="{F09EC87D-3B90-D742-B73C-2B5478A5F4C7}" presName="centerShape" presStyleLbl="node0" presStyleIdx="0" presStyleCnt="1"/>
      <dgm:spPr/>
      <dgm:t>
        <a:bodyPr/>
        <a:lstStyle/>
        <a:p>
          <a:endParaRPr lang="pl-PL"/>
        </a:p>
      </dgm:t>
    </dgm:pt>
    <dgm:pt modelId="{4F4B918A-C4FE-DB45-A863-4C34854608B9}" type="pres">
      <dgm:prSet presAssocID="{89D4A68F-7D2D-4643-8494-05AECDDD10E6}" presName="node" presStyleLbl="node1" presStyleIdx="0" presStyleCnt="9">
        <dgm:presLayoutVars>
          <dgm:bulletEnabled val="1"/>
        </dgm:presLayoutVars>
      </dgm:prSet>
      <dgm:spPr/>
      <dgm:t>
        <a:bodyPr/>
        <a:lstStyle/>
        <a:p>
          <a:endParaRPr lang="pl-PL"/>
        </a:p>
      </dgm:t>
    </dgm:pt>
    <dgm:pt modelId="{76BBFB6D-F92C-5642-AA77-1ED917F9C130}" type="pres">
      <dgm:prSet presAssocID="{89D4A68F-7D2D-4643-8494-05AECDDD10E6}" presName="dummy" presStyleCnt="0"/>
      <dgm:spPr/>
    </dgm:pt>
    <dgm:pt modelId="{8A52E7EB-2895-D84E-BFCC-F398475F22FB}" type="pres">
      <dgm:prSet presAssocID="{97DE99AF-3118-B044-8ED9-25215BD17966}" presName="sibTrans" presStyleLbl="sibTrans2D1" presStyleIdx="0" presStyleCnt="9"/>
      <dgm:spPr/>
      <dgm:t>
        <a:bodyPr/>
        <a:lstStyle/>
        <a:p>
          <a:endParaRPr lang="pl-PL"/>
        </a:p>
      </dgm:t>
    </dgm:pt>
    <dgm:pt modelId="{73C836CA-007B-6F44-9D08-338EA2DEB62B}" type="pres">
      <dgm:prSet presAssocID="{3D03EF07-6FE0-3C4D-99CC-AA4862E90271}" presName="node" presStyleLbl="node1" presStyleIdx="1" presStyleCnt="9" custScaleX="168007" custScaleY="149348">
        <dgm:presLayoutVars>
          <dgm:bulletEnabled val="1"/>
        </dgm:presLayoutVars>
      </dgm:prSet>
      <dgm:spPr/>
      <dgm:t>
        <a:bodyPr/>
        <a:lstStyle/>
        <a:p>
          <a:endParaRPr lang="pl-PL"/>
        </a:p>
      </dgm:t>
    </dgm:pt>
    <dgm:pt modelId="{C714CC37-0957-744A-9E31-789423065380}" type="pres">
      <dgm:prSet presAssocID="{3D03EF07-6FE0-3C4D-99CC-AA4862E90271}" presName="dummy" presStyleCnt="0"/>
      <dgm:spPr/>
    </dgm:pt>
    <dgm:pt modelId="{B868A5B5-F142-B04F-A503-15EC5685A532}" type="pres">
      <dgm:prSet presAssocID="{8EDD6195-B5B1-2C4A-B8FC-79AFD75BB9C7}" presName="sibTrans" presStyleLbl="sibTrans2D1" presStyleIdx="1" presStyleCnt="9" custScaleX="105919" custScaleY="103701"/>
      <dgm:spPr/>
      <dgm:t>
        <a:bodyPr/>
        <a:lstStyle/>
        <a:p>
          <a:endParaRPr lang="pl-PL"/>
        </a:p>
      </dgm:t>
    </dgm:pt>
    <dgm:pt modelId="{E057E5E9-526F-4D4E-A5BB-729B2AE29D97}" type="pres">
      <dgm:prSet presAssocID="{B3546E14-520E-7547-8CE8-3938C8D8D59B}" presName="node" presStyleLbl="node1" presStyleIdx="2" presStyleCnt="9" custScaleX="154848" custScaleY="133698">
        <dgm:presLayoutVars>
          <dgm:bulletEnabled val="1"/>
        </dgm:presLayoutVars>
      </dgm:prSet>
      <dgm:spPr/>
      <dgm:t>
        <a:bodyPr/>
        <a:lstStyle/>
        <a:p>
          <a:endParaRPr lang="pl-PL"/>
        </a:p>
      </dgm:t>
    </dgm:pt>
    <dgm:pt modelId="{3BB4E133-62C8-2A45-8154-82DB25B2A1BA}" type="pres">
      <dgm:prSet presAssocID="{B3546E14-520E-7547-8CE8-3938C8D8D59B}" presName="dummy" presStyleCnt="0"/>
      <dgm:spPr/>
    </dgm:pt>
    <dgm:pt modelId="{AC6261AC-5AEF-7841-A6E5-1DBA1AE32F61}" type="pres">
      <dgm:prSet presAssocID="{6104A5C2-4ED8-3C46-BBF2-D7B399884715}" presName="sibTrans" presStyleLbl="sibTrans2D1" presStyleIdx="2" presStyleCnt="9" custScaleX="109878" custScaleY="110447"/>
      <dgm:spPr/>
      <dgm:t>
        <a:bodyPr/>
        <a:lstStyle/>
        <a:p>
          <a:endParaRPr lang="pl-PL"/>
        </a:p>
      </dgm:t>
    </dgm:pt>
    <dgm:pt modelId="{488EE11D-F00F-734C-A079-3870237547A7}" type="pres">
      <dgm:prSet presAssocID="{0DA24D05-1EB4-4440-90F1-24687FCDB62A}" presName="node" presStyleLbl="node1" presStyleIdx="3" presStyleCnt="9" custScaleX="141220" custScaleY="113584">
        <dgm:presLayoutVars>
          <dgm:bulletEnabled val="1"/>
        </dgm:presLayoutVars>
      </dgm:prSet>
      <dgm:spPr/>
      <dgm:t>
        <a:bodyPr/>
        <a:lstStyle/>
        <a:p>
          <a:endParaRPr lang="pl-PL"/>
        </a:p>
      </dgm:t>
    </dgm:pt>
    <dgm:pt modelId="{BCD1246A-FC39-524A-8285-A5DFE3401875}" type="pres">
      <dgm:prSet presAssocID="{0DA24D05-1EB4-4440-90F1-24687FCDB62A}" presName="dummy" presStyleCnt="0"/>
      <dgm:spPr/>
    </dgm:pt>
    <dgm:pt modelId="{8EC7DB85-11EB-4747-AB42-44A6B871F216}" type="pres">
      <dgm:prSet presAssocID="{A97351CF-9F28-7041-A6B4-92BA494625CE}" presName="sibTrans" presStyleLbl="sibTrans2D1" presStyleIdx="3" presStyleCnt="9"/>
      <dgm:spPr/>
      <dgm:t>
        <a:bodyPr/>
        <a:lstStyle/>
        <a:p>
          <a:endParaRPr lang="pl-PL"/>
        </a:p>
      </dgm:t>
    </dgm:pt>
    <dgm:pt modelId="{45C633EB-E06F-3B42-A3B9-9C1EA3527DFA}" type="pres">
      <dgm:prSet presAssocID="{027DAD36-3DEE-4941-979D-05852675F9EC}" presName="node" presStyleLbl="node1" presStyleIdx="4" presStyleCnt="9" custScaleX="160678" custScaleY="150570">
        <dgm:presLayoutVars>
          <dgm:bulletEnabled val="1"/>
        </dgm:presLayoutVars>
      </dgm:prSet>
      <dgm:spPr/>
      <dgm:t>
        <a:bodyPr/>
        <a:lstStyle/>
        <a:p>
          <a:endParaRPr lang="pl-PL"/>
        </a:p>
      </dgm:t>
    </dgm:pt>
    <dgm:pt modelId="{232544BB-C702-2342-A172-7F1A8E136A71}" type="pres">
      <dgm:prSet presAssocID="{027DAD36-3DEE-4941-979D-05852675F9EC}" presName="dummy" presStyleCnt="0"/>
      <dgm:spPr/>
    </dgm:pt>
    <dgm:pt modelId="{C97BE317-CCBF-C544-8DBF-D5DB590224AA}" type="pres">
      <dgm:prSet presAssocID="{CBADE1F9-3714-9643-BCF2-DDA44913E0D7}" presName="sibTrans" presStyleLbl="sibTrans2D1" presStyleIdx="4" presStyleCnt="9" custScaleY="106257"/>
      <dgm:spPr/>
      <dgm:t>
        <a:bodyPr/>
        <a:lstStyle/>
        <a:p>
          <a:endParaRPr lang="pl-PL"/>
        </a:p>
      </dgm:t>
    </dgm:pt>
    <dgm:pt modelId="{48BE6411-FF67-BF48-B33B-9399EA97B35A}" type="pres">
      <dgm:prSet presAssocID="{B6503F95-DEA5-4D4B-A3B9-4760D1842B7B}" presName="node" presStyleLbl="node1" presStyleIdx="5" presStyleCnt="9" custScaleX="134698" custScaleY="115754">
        <dgm:presLayoutVars>
          <dgm:bulletEnabled val="1"/>
        </dgm:presLayoutVars>
      </dgm:prSet>
      <dgm:spPr/>
      <dgm:t>
        <a:bodyPr/>
        <a:lstStyle/>
        <a:p>
          <a:endParaRPr lang="pl-PL"/>
        </a:p>
      </dgm:t>
    </dgm:pt>
    <dgm:pt modelId="{89AAC261-5F9D-1641-A2EE-267362C4E8BE}" type="pres">
      <dgm:prSet presAssocID="{B6503F95-DEA5-4D4B-A3B9-4760D1842B7B}" presName="dummy" presStyleCnt="0"/>
      <dgm:spPr/>
    </dgm:pt>
    <dgm:pt modelId="{5430FA48-4F23-FE4C-9434-07E6DD529AB5}" type="pres">
      <dgm:prSet presAssocID="{FF9AE6FE-D9B9-BA4D-AAD8-42C7ACDB0FA9}" presName="sibTrans" presStyleLbl="sibTrans2D1" presStyleIdx="5" presStyleCnt="9" custScaleX="108245" custScaleY="108060"/>
      <dgm:spPr/>
      <dgm:t>
        <a:bodyPr/>
        <a:lstStyle/>
        <a:p>
          <a:endParaRPr lang="pl-PL"/>
        </a:p>
      </dgm:t>
    </dgm:pt>
    <dgm:pt modelId="{A23C5EFA-77B1-3240-BB54-A338C99629EA}" type="pres">
      <dgm:prSet presAssocID="{48184BC8-2E6B-C148-AAFA-542246361E47}" presName="node" presStyleLbl="node1" presStyleIdx="6" presStyleCnt="9" custScaleX="139316" custScaleY="129297">
        <dgm:presLayoutVars>
          <dgm:bulletEnabled val="1"/>
        </dgm:presLayoutVars>
      </dgm:prSet>
      <dgm:spPr/>
      <dgm:t>
        <a:bodyPr/>
        <a:lstStyle/>
        <a:p>
          <a:endParaRPr lang="pl-PL"/>
        </a:p>
      </dgm:t>
    </dgm:pt>
    <dgm:pt modelId="{28EC075D-2AF9-C740-A8C5-C40B0A354768}" type="pres">
      <dgm:prSet presAssocID="{48184BC8-2E6B-C148-AAFA-542246361E47}" presName="dummy" presStyleCnt="0"/>
      <dgm:spPr/>
    </dgm:pt>
    <dgm:pt modelId="{8BDD3F69-F61A-1E43-B5B3-7C3127E7576F}" type="pres">
      <dgm:prSet presAssocID="{98E471B9-168B-4C4F-AFF7-4EA53627FD3A}" presName="sibTrans" presStyleLbl="sibTrans2D1" presStyleIdx="6" presStyleCnt="9" custScaleX="112301" custScaleY="107492"/>
      <dgm:spPr/>
      <dgm:t>
        <a:bodyPr/>
        <a:lstStyle/>
        <a:p>
          <a:endParaRPr lang="pl-PL"/>
        </a:p>
      </dgm:t>
    </dgm:pt>
    <dgm:pt modelId="{AE197866-1732-F444-BD4B-4A7F56B294F0}" type="pres">
      <dgm:prSet presAssocID="{C6EE66B7-92C8-9D40-AFCF-3AB41FFD8620}" presName="node" presStyleLbl="node1" presStyleIdx="7" presStyleCnt="9" custScaleX="167472" custScaleY="163659">
        <dgm:presLayoutVars>
          <dgm:bulletEnabled val="1"/>
        </dgm:presLayoutVars>
      </dgm:prSet>
      <dgm:spPr/>
      <dgm:t>
        <a:bodyPr/>
        <a:lstStyle/>
        <a:p>
          <a:endParaRPr lang="pl-PL"/>
        </a:p>
      </dgm:t>
    </dgm:pt>
    <dgm:pt modelId="{66699ADB-7BCD-E940-91D5-41CC86577CFB}" type="pres">
      <dgm:prSet presAssocID="{C6EE66B7-92C8-9D40-AFCF-3AB41FFD8620}" presName="dummy" presStyleCnt="0"/>
      <dgm:spPr/>
    </dgm:pt>
    <dgm:pt modelId="{AF6B78CA-F1B3-2242-9433-FCC704284299}" type="pres">
      <dgm:prSet presAssocID="{5BCED335-2111-C44F-BCA6-C933E04BBAE8}" presName="sibTrans" presStyleLbl="sibTrans2D1" presStyleIdx="7" presStyleCnt="9" custScaleX="106893" custScaleY="103303"/>
      <dgm:spPr/>
      <dgm:t>
        <a:bodyPr/>
        <a:lstStyle/>
        <a:p>
          <a:endParaRPr lang="pl-PL"/>
        </a:p>
      </dgm:t>
    </dgm:pt>
    <dgm:pt modelId="{BB3D8840-A82A-9B4B-8FE0-E77EAA397703}" type="pres">
      <dgm:prSet presAssocID="{DF41D617-2342-0240-B76D-A6FA564DFBE6}" presName="node" presStyleLbl="node1" presStyleIdx="8" presStyleCnt="9" custScaleX="141047" custScaleY="135771">
        <dgm:presLayoutVars>
          <dgm:bulletEnabled val="1"/>
        </dgm:presLayoutVars>
      </dgm:prSet>
      <dgm:spPr/>
      <dgm:t>
        <a:bodyPr/>
        <a:lstStyle/>
        <a:p>
          <a:endParaRPr lang="pl-PL"/>
        </a:p>
      </dgm:t>
    </dgm:pt>
    <dgm:pt modelId="{0DF8B927-45D7-6648-AAB3-CB5CD5B30953}" type="pres">
      <dgm:prSet presAssocID="{DF41D617-2342-0240-B76D-A6FA564DFBE6}" presName="dummy" presStyleCnt="0"/>
      <dgm:spPr/>
    </dgm:pt>
    <dgm:pt modelId="{D092FD4F-74F6-254A-AA07-1CE220ED52BA}" type="pres">
      <dgm:prSet presAssocID="{E22EB0E8-2E54-B943-90BD-25487706A6AB}" presName="sibTrans" presStyleLbl="sibTrans2D1" presStyleIdx="8" presStyleCnt="9"/>
      <dgm:spPr/>
      <dgm:t>
        <a:bodyPr/>
        <a:lstStyle/>
        <a:p>
          <a:endParaRPr lang="pl-PL"/>
        </a:p>
      </dgm:t>
    </dgm:pt>
  </dgm:ptLst>
  <dgm:cxnLst>
    <dgm:cxn modelId="{8FE721F4-4B00-7B40-A679-170A35603B2B}" type="presOf" srcId="{48184BC8-2E6B-C148-AAFA-542246361E47}" destId="{A23C5EFA-77B1-3240-BB54-A338C99629EA}" srcOrd="0" destOrd="0" presId="urn:microsoft.com/office/officeart/2005/8/layout/radial6"/>
    <dgm:cxn modelId="{766892C6-3083-2D49-83DE-6D72C0C46449}" srcId="{F09EC87D-3B90-D742-B73C-2B5478A5F4C7}" destId="{B6503F95-DEA5-4D4B-A3B9-4760D1842B7B}" srcOrd="5" destOrd="0" parTransId="{CF589D06-4155-D84B-84CB-23961548BC29}" sibTransId="{FF9AE6FE-D9B9-BA4D-AAD8-42C7ACDB0FA9}"/>
    <dgm:cxn modelId="{2157CE74-2346-224F-91D6-564F2FC6D432}" srcId="{F09EC87D-3B90-D742-B73C-2B5478A5F4C7}" destId="{027DAD36-3DEE-4941-979D-05852675F9EC}" srcOrd="4" destOrd="0" parTransId="{5C04F1A4-3C69-BB4A-A624-B7491FC95166}" sibTransId="{CBADE1F9-3714-9643-BCF2-DDA44913E0D7}"/>
    <dgm:cxn modelId="{F1A42584-BED2-D146-81EA-10BBE272C7BD}" type="presOf" srcId="{B6503F95-DEA5-4D4B-A3B9-4760D1842B7B}" destId="{48BE6411-FF67-BF48-B33B-9399EA97B35A}" srcOrd="0" destOrd="0" presId="urn:microsoft.com/office/officeart/2005/8/layout/radial6"/>
    <dgm:cxn modelId="{0BB31274-6F87-524D-80C6-AC902CABBC36}" srcId="{F09EC87D-3B90-D742-B73C-2B5478A5F4C7}" destId="{48184BC8-2E6B-C148-AAFA-542246361E47}" srcOrd="6" destOrd="0" parTransId="{55A4C1DB-D1BA-D749-93BE-C74AC4AD4015}" sibTransId="{98E471B9-168B-4C4F-AFF7-4EA53627FD3A}"/>
    <dgm:cxn modelId="{60A71543-03DE-6942-A651-73E67AA1B200}" type="presOf" srcId="{E22EB0E8-2E54-B943-90BD-25487706A6AB}" destId="{D092FD4F-74F6-254A-AA07-1CE220ED52BA}" srcOrd="0" destOrd="0" presId="urn:microsoft.com/office/officeart/2005/8/layout/radial6"/>
    <dgm:cxn modelId="{85929F04-D416-1842-83C7-B4B8B574810C}" type="presOf" srcId="{6104A5C2-4ED8-3C46-BBF2-D7B399884715}" destId="{AC6261AC-5AEF-7841-A6E5-1DBA1AE32F61}" srcOrd="0" destOrd="0" presId="urn:microsoft.com/office/officeart/2005/8/layout/radial6"/>
    <dgm:cxn modelId="{AA6221E5-2070-0A4B-9CBE-122AA46A9D58}" type="presOf" srcId="{0DA24D05-1EB4-4440-90F1-24687FCDB62A}" destId="{488EE11D-F00F-734C-A079-3870237547A7}" srcOrd="0" destOrd="0" presId="urn:microsoft.com/office/officeart/2005/8/layout/radial6"/>
    <dgm:cxn modelId="{77F9F816-315F-5547-84AA-D182EE60CB71}" type="presOf" srcId="{89D4A68F-7D2D-4643-8494-05AECDDD10E6}" destId="{4F4B918A-C4FE-DB45-A863-4C34854608B9}" srcOrd="0" destOrd="0" presId="urn:microsoft.com/office/officeart/2005/8/layout/radial6"/>
    <dgm:cxn modelId="{894062A4-9FEA-A540-93B7-56F2F842BFC2}" type="presOf" srcId="{5BCED335-2111-C44F-BCA6-C933E04BBAE8}" destId="{AF6B78CA-F1B3-2242-9433-FCC704284299}" srcOrd="0" destOrd="0" presId="urn:microsoft.com/office/officeart/2005/8/layout/radial6"/>
    <dgm:cxn modelId="{2D643487-8B1F-7E4D-A584-BC5D1073376F}" srcId="{F09EC87D-3B90-D742-B73C-2B5478A5F4C7}" destId="{89D4A68F-7D2D-4643-8494-05AECDDD10E6}" srcOrd="0" destOrd="0" parTransId="{8BB8A4DF-9E9F-A545-AE37-89D83746574C}" sibTransId="{97DE99AF-3118-B044-8ED9-25215BD17966}"/>
    <dgm:cxn modelId="{1AC66EE1-5525-B542-A756-F847AC8F252B}" type="presOf" srcId="{8EDD6195-B5B1-2C4A-B8FC-79AFD75BB9C7}" destId="{B868A5B5-F142-B04F-A503-15EC5685A532}" srcOrd="0" destOrd="0" presId="urn:microsoft.com/office/officeart/2005/8/layout/radial6"/>
    <dgm:cxn modelId="{9E9B9029-D2C9-1546-B66B-1A63D6ED7302}" type="presOf" srcId="{DF41D617-2342-0240-B76D-A6FA564DFBE6}" destId="{BB3D8840-A82A-9B4B-8FE0-E77EAA397703}" srcOrd="0" destOrd="0" presId="urn:microsoft.com/office/officeart/2005/8/layout/radial6"/>
    <dgm:cxn modelId="{EC4232FF-73A4-C54D-BA28-E870230EBAAA}" srcId="{F09EC87D-3B90-D742-B73C-2B5478A5F4C7}" destId="{DF41D617-2342-0240-B76D-A6FA564DFBE6}" srcOrd="8" destOrd="0" parTransId="{C0E9BCEA-8053-7E46-96D1-A770F02E41C9}" sibTransId="{E22EB0E8-2E54-B943-90BD-25487706A6AB}"/>
    <dgm:cxn modelId="{45D0BF7A-1D84-EA41-AE58-1BC414CFDAAD}" srcId="{F09EC87D-3B90-D742-B73C-2B5478A5F4C7}" destId="{0DA24D05-1EB4-4440-90F1-24687FCDB62A}" srcOrd="3" destOrd="0" parTransId="{F0287164-5E44-874A-959E-91615DE3929B}" sibTransId="{A97351CF-9F28-7041-A6B4-92BA494625CE}"/>
    <dgm:cxn modelId="{51445D57-BF8B-C244-BA6B-2376D5BB3E1A}" type="presOf" srcId="{CBADE1F9-3714-9643-BCF2-DDA44913E0D7}" destId="{C97BE317-CCBF-C544-8DBF-D5DB590224AA}" srcOrd="0" destOrd="0" presId="urn:microsoft.com/office/officeart/2005/8/layout/radial6"/>
    <dgm:cxn modelId="{C15AC4AD-472A-884A-A833-AC22839DA835}" srcId="{20DF5ECF-0C95-CF48-BA0E-F5435C10E54B}" destId="{F09EC87D-3B90-D742-B73C-2B5478A5F4C7}" srcOrd="0" destOrd="0" parTransId="{5B60A9F7-EA81-BF42-B0DF-A8A40C68312F}" sibTransId="{38C68B59-4FF9-A44C-A97A-4A35D1850D7C}"/>
    <dgm:cxn modelId="{81DEB323-4D00-DC4B-8CDA-96FC88DF0A0D}" type="presOf" srcId="{97DE99AF-3118-B044-8ED9-25215BD17966}" destId="{8A52E7EB-2895-D84E-BFCC-F398475F22FB}" srcOrd="0" destOrd="0" presId="urn:microsoft.com/office/officeart/2005/8/layout/radial6"/>
    <dgm:cxn modelId="{86723C4A-0D5D-6043-BBB8-5C32CF5AB433}" type="presOf" srcId="{3D03EF07-6FE0-3C4D-99CC-AA4862E90271}" destId="{73C836CA-007B-6F44-9D08-338EA2DEB62B}" srcOrd="0" destOrd="0" presId="urn:microsoft.com/office/officeart/2005/8/layout/radial6"/>
    <dgm:cxn modelId="{24B8F1B3-0AB4-1246-ABFF-FEAB6DC33882}" srcId="{F09EC87D-3B90-D742-B73C-2B5478A5F4C7}" destId="{3D03EF07-6FE0-3C4D-99CC-AA4862E90271}" srcOrd="1" destOrd="0" parTransId="{6643BCB5-A367-6E41-ACF4-ADFB7D3D7ED7}" sibTransId="{8EDD6195-B5B1-2C4A-B8FC-79AFD75BB9C7}"/>
    <dgm:cxn modelId="{85427B7C-8BA4-8B49-ADFF-AEC9265082C4}" type="presOf" srcId="{B3546E14-520E-7547-8CE8-3938C8D8D59B}" destId="{E057E5E9-526F-4D4E-A5BB-729B2AE29D97}" srcOrd="0" destOrd="0" presId="urn:microsoft.com/office/officeart/2005/8/layout/radial6"/>
    <dgm:cxn modelId="{C939073F-E892-334B-A313-06B7E95F1C3B}" srcId="{F09EC87D-3B90-D742-B73C-2B5478A5F4C7}" destId="{C6EE66B7-92C8-9D40-AFCF-3AB41FFD8620}" srcOrd="7" destOrd="0" parTransId="{591B0553-4B60-BD46-9870-D2C51421364E}" sibTransId="{5BCED335-2111-C44F-BCA6-C933E04BBAE8}"/>
    <dgm:cxn modelId="{008E6FB9-93A4-B448-AE40-02135BD86B45}" type="presOf" srcId="{FF9AE6FE-D9B9-BA4D-AAD8-42C7ACDB0FA9}" destId="{5430FA48-4F23-FE4C-9434-07E6DD529AB5}" srcOrd="0" destOrd="0" presId="urn:microsoft.com/office/officeart/2005/8/layout/radial6"/>
    <dgm:cxn modelId="{3DD6F339-D793-B840-B565-33C1A3E2C478}" type="presOf" srcId="{20DF5ECF-0C95-CF48-BA0E-F5435C10E54B}" destId="{FBE585A3-6B37-704A-8BCE-CB2C836E58CC}" srcOrd="0" destOrd="0" presId="urn:microsoft.com/office/officeart/2005/8/layout/radial6"/>
    <dgm:cxn modelId="{48054F47-D66B-9241-8ECB-611E3D657F69}" type="presOf" srcId="{C6EE66B7-92C8-9D40-AFCF-3AB41FFD8620}" destId="{AE197866-1732-F444-BD4B-4A7F56B294F0}" srcOrd="0" destOrd="0" presId="urn:microsoft.com/office/officeart/2005/8/layout/radial6"/>
    <dgm:cxn modelId="{A795C2BE-F6FA-5746-8CD5-7D34471D317E}" type="presOf" srcId="{F09EC87D-3B90-D742-B73C-2B5478A5F4C7}" destId="{7FEE32E2-5F78-DC4A-A172-8EC7E70F8F7E}" srcOrd="0" destOrd="0" presId="urn:microsoft.com/office/officeart/2005/8/layout/radial6"/>
    <dgm:cxn modelId="{BACA4193-AEDA-6543-83F4-3A58A6E1FEC2}" srcId="{F09EC87D-3B90-D742-B73C-2B5478A5F4C7}" destId="{B3546E14-520E-7547-8CE8-3938C8D8D59B}" srcOrd="2" destOrd="0" parTransId="{4FB2D767-DB96-2243-8AE1-0B190E3E1FF5}" sibTransId="{6104A5C2-4ED8-3C46-BBF2-D7B399884715}"/>
    <dgm:cxn modelId="{DA9671DA-924A-FA41-8EFB-A04CC7A6530E}" type="presOf" srcId="{A97351CF-9F28-7041-A6B4-92BA494625CE}" destId="{8EC7DB85-11EB-4747-AB42-44A6B871F216}" srcOrd="0" destOrd="0" presId="urn:microsoft.com/office/officeart/2005/8/layout/radial6"/>
    <dgm:cxn modelId="{E2B34B17-FA4B-1548-B775-A54B53867BB7}" type="presOf" srcId="{98E471B9-168B-4C4F-AFF7-4EA53627FD3A}" destId="{8BDD3F69-F61A-1E43-B5B3-7C3127E7576F}" srcOrd="0" destOrd="0" presId="urn:microsoft.com/office/officeart/2005/8/layout/radial6"/>
    <dgm:cxn modelId="{D173DED0-83ED-8548-86B7-CE3E156D7276}" type="presOf" srcId="{027DAD36-3DEE-4941-979D-05852675F9EC}" destId="{45C633EB-E06F-3B42-A3B9-9C1EA3527DFA}" srcOrd="0" destOrd="0" presId="urn:microsoft.com/office/officeart/2005/8/layout/radial6"/>
    <dgm:cxn modelId="{D20CD726-A42A-3547-AB0E-9CBD77771BB4}" type="presParOf" srcId="{FBE585A3-6B37-704A-8BCE-CB2C836E58CC}" destId="{7FEE32E2-5F78-DC4A-A172-8EC7E70F8F7E}" srcOrd="0" destOrd="0" presId="urn:microsoft.com/office/officeart/2005/8/layout/radial6"/>
    <dgm:cxn modelId="{AF2D0FF4-F145-5247-8187-E5A2C8627FC0}" type="presParOf" srcId="{FBE585A3-6B37-704A-8BCE-CB2C836E58CC}" destId="{4F4B918A-C4FE-DB45-A863-4C34854608B9}" srcOrd="1" destOrd="0" presId="urn:microsoft.com/office/officeart/2005/8/layout/radial6"/>
    <dgm:cxn modelId="{A162EF71-79BF-A64F-AD90-AAE59A918A51}" type="presParOf" srcId="{FBE585A3-6B37-704A-8BCE-CB2C836E58CC}" destId="{76BBFB6D-F92C-5642-AA77-1ED917F9C130}" srcOrd="2" destOrd="0" presId="urn:microsoft.com/office/officeart/2005/8/layout/radial6"/>
    <dgm:cxn modelId="{7C3D83CF-A2C5-A14B-83D5-BE497E2EC152}" type="presParOf" srcId="{FBE585A3-6B37-704A-8BCE-CB2C836E58CC}" destId="{8A52E7EB-2895-D84E-BFCC-F398475F22FB}" srcOrd="3" destOrd="0" presId="urn:microsoft.com/office/officeart/2005/8/layout/radial6"/>
    <dgm:cxn modelId="{D2CF3C78-E184-234D-81B1-99F8F223F268}" type="presParOf" srcId="{FBE585A3-6B37-704A-8BCE-CB2C836E58CC}" destId="{73C836CA-007B-6F44-9D08-338EA2DEB62B}" srcOrd="4" destOrd="0" presId="urn:microsoft.com/office/officeart/2005/8/layout/radial6"/>
    <dgm:cxn modelId="{937AEB62-9FB3-A74A-9A40-A4DDD82AB656}" type="presParOf" srcId="{FBE585A3-6B37-704A-8BCE-CB2C836E58CC}" destId="{C714CC37-0957-744A-9E31-789423065380}" srcOrd="5" destOrd="0" presId="urn:microsoft.com/office/officeart/2005/8/layout/radial6"/>
    <dgm:cxn modelId="{D1B68099-F9E0-504C-A717-A68B3A484E04}" type="presParOf" srcId="{FBE585A3-6B37-704A-8BCE-CB2C836E58CC}" destId="{B868A5B5-F142-B04F-A503-15EC5685A532}" srcOrd="6" destOrd="0" presId="urn:microsoft.com/office/officeart/2005/8/layout/radial6"/>
    <dgm:cxn modelId="{3E5EA9CC-26EC-F14A-AD87-B6455003F957}" type="presParOf" srcId="{FBE585A3-6B37-704A-8BCE-CB2C836E58CC}" destId="{E057E5E9-526F-4D4E-A5BB-729B2AE29D97}" srcOrd="7" destOrd="0" presId="urn:microsoft.com/office/officeart/2005/8/layout/radial6"/>
    <dgm:cxn modelId="{DCD3BCE4-856D-9542-8038-751C78CF5B98}" type="presParOf" srcId="{FBE585A3-6B37-704A-8BCE-CB2C836E58CC}" destId="{3BB4E133-62C8-2A45-8154-82DB25B2A1BA}" srcOrd="8" destOrd="0" presId="urn:microsoft.com/office/officeart/2005/8/layout/radial6"/>
    <dgm:cxn modelId="{6FA61C8B-918E-0B49-9469-1A716F8BF993}" type="presParOf" srcId="{FBE585A3-6B37-704A-8BCE-CB2C836E58CC}" destId="{AC6261AC-5AEF-7841-A6E5-1DBA1AE32F61}" srcOrd="9" destOrd="0" presId="urn:microsoft.com/office/officeart/2005/8/layout/radial6"/>
    <dgm:cxn modelId="{63834E65-E726-6241-BBCF-34AA4E0A30AF}" type="presParOf" srcId="{FBE585A3-6B37-704A-8BCE-CB2C836E58CC}" destId="{488EE11D-F00F-734C-A079-3870237547A7}" srcOrd="10" destOrd="0" presId="urn:microsoft.com/office/officeart/2005/8/layout/radial6"/>
    <dgm:cxn modelId="{5DCACB67-89DB-4F4F-BF17-5A152596D995}" type="presParOf" srcId="{FBE585A3-6B37-704A-8BCE-CB2C836E58CC}" destId="{BCD1246A-FC39-524A-8285-A5DFE3401875}" srcOrd="11" destOrd="0" presId="urn:microsoft.com/office/officeart/2005/8/layout/radial6"/>
    <dgm:cxn modelId="{97911719-BE29-7147-99EC-AA0B8FA3A398}" type="presParOf" srcId="{FBE585A3-6B37-704A-8BCE-CB2C836E58CC}" destId="{8EC7DB85-11EB-4747-AB42-44A6B871F216}" srcOrd="12" destOrd="0" presId="urn:microsoft.com/office/officeart/2005/8/layout/radial6"/>
    <dgm:cxn modelId="{3873E0F5-89DD-0748-B5EB-9EBD3A187DD8}" type="presParOf" srcId="{FBE585A3-6B37-704A-8BCE-CB2C836E58CC}" destId="{45C633EB-E06F-3B42-A3B9-9C1EA3527DFA}" srcOrd="13" destOrd="0" presId="urn:microsoft.com/office/officeart/2005/8/layout/radial6"/>
    <dgm:cxn modelId="{FD4DE411-5B9F-9C43-92DA-885B4C8391ED}" type="presParOf" srcId="{FBE585A3-6B37-704A-8BCE-CB2C836E58CC}" destId="{232544BB-C702-2342-A172-7F1A8E136A71}" srcOrd="14" destOrd="0" presId="urn:microsoft.com/office/officeart/2005/8/layout/radial6"/>
    <dgm:cxn modelId="{F80878F3-3BBF-B141-A2A8-65DD95C28C44}" type="presParOf" srcId="{FBE585A3-6B37-704A-8BCE-CB2C836E58CC}" destId="{C97BE317-CCBF-C544-8DBF-D5DB590224AA}" srcOrd="15" destOrd="0" presId="urn:microsoft.com/office/officeart/2005/8/layout/radial6"/>
    <dgm:cxn modelId="{FC308410-15CA-F646-9D90-BB2FC6CDA7A7}" type="presParOf" srcId="{FBE585A3-6B37-704A-8BCE-CB2C836E58CC}" destId="{48BE6411-FF67-BF48-B33B-9399EA97B35A}" srcOrd="16" destOrd="0" presId="urn:microsoft.com/office/officeart/2005/8/layout/radial6"/>
    <dgm:cxn modelId="{4B0E634E-CD1B-3A4F-8CB6-3E59234B365D}" type="presParOf" srcId="{FBE585A3-6B37-704A-8BCE-CB2C836E58CC}" destId="{89AAC261-5F9D-1641-A2EE-267362C4E8BE}" srcOrd="17" destOrd="0" presId="urn:microsoft.com/office/officeart/2005/8/layout/radial6"/>
    <dgm:cxn modelId="{CB5AB77F-353C-8549-9736-47C5B0F4DD33}" type="presParOf" srcId="{FBE585A3-6B37-704A-8BCE-CB2C836E58CC}" destId="{5430FA48-4F23-FE4C-9434-07E6DD529AB5}" srcOrd="18" destOrd="0" presId="urn:microsoft.com/office/officeart/2005/8/layout/radial6"/>
    <dgm:cxn modelId="{65B4B65D-EB67-3140-931A-605BA59F2F0E}" type="presParOf" srcId="{FBE585A3-6B37-704A-8BCE-CB2C836E58CC}" destId="{A23C5EFA-77B1-3240-BB54-A338C99629EA}" srcOrd="19" destOrd="0" presId="urn:microsoft.com/office/officeart/2005/8/layout/radial6"/>
    <dgm:cxn modelId="{2B16FC4B-FCE0-C447-B265-6F8F6BBA8800}" type="presParOf" srcId="{FBE585A3-6B37-704A-8BCE-CB2C836E58CC}" destId="{28EC075D-2AF9-C740-A8C5-C40B0A354768}" srcOrd="20" destOrd="0" presId="urn:microsoft.com/office/officeart/2005/8/layout/radial6"/>
    <dgm:cxn modelId="{1E596DBD-45AF-184B-9196-29478DA75D93}" type="presParOf" srcId="{FBE585A3-6B37-704A-8BCE-CB2C836E58CC}" destId="{8BDD3F69-F61A-1E43-B5B3-7C3127E7576F}" srcOrd="21" destOrd="0" presId="urn:microsoft.com/office/officeart/2005/8/layout/radial6"/>
    <dgm:cxn modelId="{A209DE9F-634F-CE43-AF32-9F976B69823C}" type="presParOf" srcId="{FBE585A3-6B37-704A-8BCE-CB2C836E58CC}" destId="{AE197866-1732-F444-BD4B-4A7F56B294F0}" srcOrd="22" destOrd="0" presId="urn:microsoft.com/office/officeart/2005/8/layout/radial6"/>
    <dgm:cxn modelId="{EDFA36D6-384F-6743-AC59-8E5CA33381D7}" type="presParOf" srcId="{FBE585A3-6B37-704A-8BCE-CB2C836E58CC}" destId="{66699ADB-7BCD-E940-91D5-41CC86577CFB}" srcOrd="23" destOrd="0" presId="urn:microsoft.com/office/officeart/2005/8/layout/radial6"/>
    <dgm:cxn modelId="{EB837F47-6312-4745-A6E0-31ECB80F41D8}" type="presParOf" srcId="{FBE585A3-6B37-704A-8BCE-CB2C836E58CC}" destId="{AF6B78CA-F1B3-2242-9433-FCC704284299}" srcOrd="24" destOrd="0" presId="urn:microsoft.com/office/officeart/2005/8/layout/radial6"/>
    <dgm:cxn modelId="{925DB916-36EF-E84F-BD31-9D603B530861}" type="presParOf" srcId="{FBE585A3-6B37-704A-8BCE-CB2C836E58CC}" destId="{BB3D8840-A82A-9B4B-8FE0-E77EAA397703}" srcOrd="25" destOrd="0" presId="urn:microsoft.com/office/officeart/2005/8/layout/radial6"/>
    <dgm:cxn modelId="{9C18C9F2-61DC-314D-9DED-E2B7A76B0F96}" type="presParOf" srcId="{FBE585A3-6B37-704A-8BCE-CB2C836E58CC}" destId="{0DF8B927-45D7-6648-AAB3-CB5CD5B30953}" srcOrd="26" destOrd="0" presId="urn:microsoft.com/office/officeart/2005/8/layout/radial6"/>
    <dgm:cxn modelId="{E88EFE89-2CA8-6047-9E19-246BCBD29EF8}" type="presParOf" srcId="{FBE585A3-6B37-704A-8BCE-CB2C836E58CC}" destId="{D092FD4F-74F6-254A-AA07-1CE220ED52BA}" srcOrd="27" destOrd="0" presId="urn:microsoft.com/office/officeart/2005/8/layout/radial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84F7D3-DD4E-1243-B1E9-95B4A3EEF2BC}" type="doc">
      <dgm:prSet loTypeId="urn:microsoft.com/office/officeart/2005/8/layout/cycle8" loCatId="" qsTypeId="urn:microsoft.com/office/officeart/2005/8/quickstyle/3d1" qsCatId="3D" csTypeId="urn:microsoft.com/office/officeart/2005/8/colors/accent5_4" csCatId="accent5" phldr="1"/>
      <dgm:spPr/>
      <dgm:t>
        <a:bodyPr/>
        <a:lstStyle/>
        <a:p>
          <a:endParaRPr lang="pl-PL"/>
        </a:p>
      </dgm:t>
    </dgm:pt>
    <dgm:pt modelId="{35E0D726-EADD-5845-80F8-900A826930F9}">
      <dgm:prSet phldrT="[Tekst]" custT="1"/>
      <dgm:spPr>
        <a:gradFill rotWithShape="0">
          <a:gsLst>
            <a:gs pos="0">
              <a:srgbClr val="00B0F0"/>
            </a:gs>
            <a:gs pos="78000">
              <a:srgbClr val="C00000"/>
            </a:gs>
          </a:gsLst>
        </a:gradFill>
      </dgm:spPr>
      <dgm:t>
        <a:bodyPr/>
        <a:lstStyle/>
        <a:p>
          <a:r>
            <a:rPr lang="pl-PL" sz="1800" b="1" dirty="0"/>
            <a:t>rodziców</a:t>
          </a:r>
        </a:p>
      </dgm:t>
    </dgm:pt>
    <dgm:pt modelId="{1E43D71D-E73B-F443-90C9-BC1193CE25A1}" type="parTrans" cxnId="{AEC97AB5-5A80-8941-A3F0-8CA67147C519}">
      <dgm:prSet/>
      <dgm:spPr/>
      <dgm:t>
        <a:bodyPr/>
        <a:lstStyle/>
        <a:p>
          <a:endParaRPr lang="pl-PL"/>
        </a:p>
      </dgm:t>
    </dgm:pt>
    <dgm:pt modelId="{633693D3-850E-444C-9D63-9E8317C8778C}" type="sibTrans" cxnId="{AEC97AB5-5A80-8941-A3F0-8CA67147C519}">
      <dgm:prSet/>
      <dgm:spPr/>
      <dgm:t>
        <a:bodyPr/>
        <a:lstStyle/>
        <a:p>
          <a:endParaRPr lang="pl-PL"/>
        </a:p>
      </dgm:t>
    </dgm:pt>
    <dgm:pt modelId="{38D262AF-5FBC-F045-B749-4D6584B89796}">
      <dgm:prSet phldrT="[Tekst]" custT="1"/>
      <dgm:spPr>
        <a:gradFill rotWithShape="0">
          <a:gsLst>
            <a:gs pos="0">
              <a:srgbClr val="00B0F0"/>
            </a:gs>
            <a:gs pos="78000">
              <a:schemeClr val="accent5">
                <a:shade val="50000"/>
                <a:hueOff val="-152595"/>
                <a:satOff val="-18462"/>
                <a:lumOff val="24088"/>
                <a:alphaOff val="0"/>
                <a:shade val="94000"/>
                <a:lumMod val="94000"/>
              </a:schemeClr>
            </a:gs>
          </a:gsLst>
        </a:gradFill>
      </dgm:spPr>
      <dgm:t>
        <a:bodyPr/>
        <a:lstStyle/>
        <a:p>
          <a:r>
            <a:rPr lang="pl-PL" sz="1800" b="1" dirty="0"/>
            <a:t>kadry pedagogicznej</a:t>
          </a:r>
        </a:p>
      </dgm:t>
    </dgm:pt>
    <dgm:pt modelId="{1A62E4F6-DCC6-A948-A9C0-3415045A7E27}" type="parTrans" cxnId="{BA499B67-A441-DC46-B02E-DB2D6248086E}">
      <dgm:prSet/>
      <dgm:spPr/>
      <dgm:t>
        <a:bodyPr/>
        <a:lstStyle/>
        <a:p>
          <a:endParaRPr lang="pl-PL"/>
        </a:p>
      </dgm:t>
    </dgm:pt>
    <dgm:pt modelId="{58DF12CA-757A-8B45-A717-EC757C7B6C2F}" type="sibTrans" cxnId="{BA499B67-A441-DC46-B02E-DB2D6248086E}">
      <dgm:prSet/>
      <dgm:spPr/>
      <dgm:t>
        <a:bodyPr/>
        <a:lstStyle/>
        <a:p>
          <a:endParaRPr lang="pl-PL"/>
        </a:p>
      </dgm:t>
    </dgm:pt>
    <dgm:pt modelId="{7EA9FD31-C04B-A640-A24F-4691CB54F0E3}">
      <dgm:prSet phldrT="[Tekst]" custT="1"/>
      <dgm:spPr>
        <a:gradFill rotWithShape="0">
          <a:gsLst>
            <a:gs pos="0">
              <a:srgbClr val="00B0F0"/>
            </a:gs>
            <a:gs pos="78000">
              <a:schemeClr val="accent5">
                <a:shade val="50000"/>
                <a:hueOff val="-152595"/>
                <a:satOff val="-18462"/>
                <a:lumOff val="24088"/>
                <a:alphaOff val="0"/>
                <a:shade val="94000"/>
                <a:lumMod val="94000"/>
              </a:schemeClr>
            </a:gs>
          </a:gsLst>
          <a:lin ang="5400000" scaled="0"/>
        </a:gradFill>
      </dgm:spPr>
      <dgm:t>
        <a:bodyPr/>
        <a:lstStyle/>
        <a:p>
          <a:r>
            <a:rPr lang="pl-PL" sz="1800" b="1" dirty="0"/>
            <a:t>pracowników administracyjno-obsługowych</a:t>
          </a:r>
        </a:p>
      </dgm:t>
    </dgm:pt>
    <dgm:pt modelId="{1A470AAB-740B-A74D-A8D1-2CF577B5A356}" type="parTrans" cxnId="{F527AC4D-A285-474C-B302-926AA2C13CB0}">
      <dgm:prSet/>
      <dgm:spPr/>
      <dgm:t>
        <a:bodyPr/>
        <a:lstStyle/>
        <a:p>
          <a:endParaRPr lang="pl-PL"/>
        </a:p>
      </dgm:t>
    </dgm:pt>
    <dgm:pt modelId="{572323DF-7E66-3640-8B2C-176CC53614B8}" type="sibTrans" cxnId="{F527AC4D-A285-474C-B302-926AA2C13CB0}">
      <dgm:prSet/>
      <dgm:spPr/>
      <dgm:t>
        <a:bodyPr/>
        <a:lstStyle/>
        <a:p>
          <a:endParaRPr lang="pl-PL"/>
        </a:p>
      </dgm:t>
    </dgm:pt>
    <dgm:pt modelId="{68A8EC2B-0BE9-FE45-9568-173DE3B96B54}">
      <dgm:prSet custT="1"/>
      <dgm:spPr>
        <a:gradFill rotWithShape="0">
          <a:gsLst>
            <a:gs pos="0">
              <a:srgbClr val="00B0F0"/>
            </a:gs>
            <a:gs pos="78000">
              <a:schemeClr val="accent5">
                <a:shade val="50000"/>
                <a:hueOff val="-152595"/>
                <a:satOff val="-18462"/>
                <a:lumOff val="24088"/>
                <a:alphaOff val="0"/>
                <a:shade val="94000"/>
                <a:lumMod val="94000"/>
              </a:schemeClr>
            </a:gs>
          </a:gsLst>
        </a:gradFill>
      </dgm:spPr>
      <dgm:t>
        <a:bodyPr/>
        <a:lstStyle/>
        <a:p>
          <a:r>
            <a:rPr lang="pl-PL" sz="1800" b="1" dirty="0"/>
            <a:t>dyrektora</a:t>
          </a:r>
        </a:p>
      </dgm:t>
    </dgm:pt>
    <dgm:pt modelId="{91CE4D8D-C43C-5648-9E94-4A0B3D60E7A4}" type="parTrans" cxnId="{9685F672-94CD-9241-9FC7-1E6FB6C14A84}">
      <dgm:prSet/>
      <dgm:spPr/>
      <dgm:t>
        <a:bodyPr/>
        <a:lstStyle/>
        <a:p>
          <a:endParaRPr lang="pl-PL"/>
        </a:p>
      </dgm:t>
    </dgm:pt>
    <dgm:pt modelId="{397223AD-FB48-FA4A-95A0-72F66BE317E3}" type="sibTrans" cxnId="{9685F672-94CD-9241-9FC7-1E6FB6C14A84}">
      <dgm:prSet/>
      <dgm:spPr/>
      <dgm:t>
        <a:bodyPr/>
        <a:lstStyle/>
        <a:p>
          <a:endParaRPr lang="pl-PL"/>
        </a:p>
      </dgm:t>
    </dgm:pt>
    <dgm:pt modelId="{660C2D53-60B5-034B-842B-976C95703163}" type="pres">
      <dgm:prSet presAssocID="{BD84F7D3-DD4E-1243-B1E9-95B4A3EEF2BC}" presName="compositeShape" presStyleCnt="0">
        <dgm:presLayoutVars>
          <dgm:chMax val="7"/>
          <dgm:dir/>
          <dgm:resizeHandles val="exact"/>
        </dgm:presLayoutVars>
      </dgm:prSet>
      <dgm:spPr/>
      <dgm:t>
        <a:bodyPr/>
        <a:lstStyle/>
        <a:p>
          <a:endParaRPr lang="pl-PL"/>
        </a:p>
      </dgm:t>
    </dgm:pt>
    <dgm:pt modelId="{C46E19B5-82C0-7F4B-A337-DB6EDD75E1A7}" type="pres">
      <dgm:prSet presAssocID="{BD84F7D3-DD4E-1243-B1E9-95B4A3EEF2BC}" presName="wedge1" presStyleLbl="node1" presStyleIdx="0" presStyleCnt="4"/>
      <dgm:spPr/>
      <dgm:t>
        <a:bodyPr/>
        <a:lstStyle/>
        <a:p>
          <a:endParaRPr lang="pl-PL"/>
        </a:p>
      </dgm:t>
    </dgm:pt>
    <dgm:pt modelId="{45543C3D-7294-8D4C-833A-9818B531E165}" type="pres">
      <dgm:prSet presAssocID="{BD84F7D3-DD4E-1243-B1E9-95B4A3EEF2BC}" presName="dummy1a" presStyleCnt="0"/>
      <dgm:spPr/>
    </dgm:pt>
    <dgm:pt modelId="{79DDCCCF-71D8-E140-907D-9D848450E454}" type="pres">
      <dgm:prSet presAssocID="{BD84F7D3-DD4E-1243-B1E9-95B4A3EEF2BC}" presName="dummy1b" presStyleCnt="0"/>
      <dgm:spPr/>
    </dgm:pt>
    <dgm:pt modelId="{1C6844C5-D419-1B45-8DDE-C03CB39B595B}" type="pres">
      <dgm:prSet presAssocID="{BD84F7D3-DD4E-1243-B1E9-95B4A3EEF2BC}" presName="wedge1Tx" presStyleLbl="node1" presStyleIdx="0" presStyleCnt="4">
        <dgm:presLayoutVars>
          <dgm:chMax val="0"/>
          <dgm:chPref val="0"/>
          <dgm:bulletEnabled val="1"/>
        </dgm:presLayoutVars>
      </dgm:prSet>
      <dgm:spPr/>
      <dgm:t>
        <a:bodyPr/>
        <a:lstStyle/>
        <a:p>
          <a:endParaRPr lang="pl-PL"/>
        </a:p>
      </dgm:t>
    </dgm:pt>
    <dgm:pt modelId="{661838DC-9533-3341-A91B-8B095989F72C}" type="pres">
      <dgm:prSet presAssocID="{BD84F7D3-DD4E-1243-B1E9-95B4A3EEF2BC}" presName="wedge2" presStyleLbl="node1" presStyleIdx="1" presStyleCnt="4" custScaleX="111651" custScaleY="104044"/>
      <dgm:spPr/>
      <dgm:t>
        <a:bodyPr/>
        <a:lstStyle/>
        <a:p>
          <a:endParaRPr lang="pl-PL"/>
        </a:p>
      </dgm:t>
    </dgm:pt>
    <dgm:pt modelId="{0DD5B3F9-5210-184E-8C5D-9E18BF699EA3}" type="pres">
      <dgm:prSet presAssocID="{BD84F7D3-DD4E-1243-B1E9-95B4A3EEF2BC}" presName="dummy2a" presStyleCnt="0"/>
      <dgm:spPr/>
    </dgm:pt>
    <dgm:pt modelId="{6093553C-39AB-BF4A-B17C-D65AB4D7BA5E}" type="pres">
      <dgm:prSet presAssocID="{BD84F7D3-DD4E-1243-B1E9-95B4A3EEF2BC}" presName="dummy2b" presStyleCnt="0"/>
      <dgm:spPr/>
    </dgm:pt>
    <dgm:pt modelId="{35AD03E5-ED94-4B47-B27D-2A20D6CA1B67}" type="pres">
      <dgm:prSet presAssocID="{BD84F7D3-DD4E-1243-B1E9-95B4A3EEF2BC}" presName="wedge2Tx" presStyleLbl="node1" presStyleIdx="1" presStyleCnt="4">
        <dgm:presLayoutVars>
          <dgm:chMax val="0"/>
          <dgm:chPref val="0"/>
          <dgm:bulletEnabled val="1"/>
        </dgm:presLayoutVars>
      </dgm:prSet>
      <dgm:spPr/>
      <dgm:t>
        <a:bodyPr/>
        <a:lstStyle/>
        <a:p>
          <a:endParaRPr lang="pl-PL"/>
        </a:p>
      </dgm:t>
    </dgm:pt>
    <dgm:pt modelId="{A3C1BC37-4943-5E44-8200-556A6BD03C4C}" type="pres">
      <dgm:prSet presAssocID="{BD84F7D3-DD4E-1243-B1E9-95B4A3EEF2BC}" presName="wedge3" presStyleLbl="node1" presStyleIdx="2" presStyleCnt="4" custScaleX="108124" custScaleY="106678"/>
      <dgm:spPr/>
      <dgm:t>
        <a:bodyPr/>
        <a:lstStyle/>
        <a:p>
          <a:endParaRPr lang="pl-PL"/>
        </a:p>
      </dgm:t>
    </dgm:pt>
    <dgm:pt modelId="{8EF058BF-A728-2747-A73C-FC798A9D1E3A}" type="pres">
      <dgm:prSet presAssocID="{BD84F7D3-DD4E-1243-B1E9-95B4A3EEF2BC}" presName="dummy3a" presStyleCnt="0"/>
      <dgm:spPr/>
    </dgm:pt>
    <dgm:pt modelId="{BBEF7180-A465-CC44-8BC6-B0F9B5648755}" type="pres">
      <dgm:prSet presAssocID="{BD84F7D3-DD4E-1243-B1E9-95B4A3EEF2BC}" presName="dummy3b" presStyleCnt="0"/>
      <dgm:spPr/>
    </dgm:pt>
    <dgm:pt modelId="{D15576A8-DAAC-8F47-B93F-2F7A3FCC18E1}" type="pres">
      <dgm:prSet presAssocID="{BD84F7D3-DD4E-1243-B1E9-95B4A3EEF2BC}" presName="wedge3Tx" presStyleLbl="node1" presStyleIdx="2" presStyleCnt="4">
        <dgm:presLayoutVars>
          <dgm:chMax val="0"/>
          <dgm:chPref val="0"/>
          <dgm:bulletEnabled val="1"/>
        </dgm:presLayoutVars>
      </dgm:prSet>
      <dgm:spPr/>
      <dgm:t>
        <a:bodyPr/>
        <a:lstStyle/>
        <a:p>
          <a:endParaRPr lang="pl-PL"/>
        </a:p>
      </dgm:t>
    </dgm:pt>
    <dgm:pt modelId="{87D7A5DC-8CE9-1242-A12F-64FB91BFCB22}" type="pres">
      <dgm:prSet presAssocID="{BD84F7D3-DD4E-1243-B1E9-95B4A3EEF2BC}" presName="wedge4" presStyleLbl="node1" presStyleIdx="3" presStyleCnt="4"/>
      <dgm:spPr/>
      <dgm:t>
        <a:bodyPr/>
        <a:lstStyle/>
        <a:p>
          <a:endParaRPr lang="pl-PL"/>
        </a:p>
      </dgm:t>
    </dgm:pt>
    <dgm:pt modelId="{D614A68B-FA08-2648-8CE6-7C2A1F8BCBEB}" type="pres">
      <dgm:prSet presAssocID="{BD84F7D3-DD4E-1243-B1E9-95B4A3EEF2BC}" presName="dummy4a" presStyleCnt="0"/>
      <dgm:spPr/>
    </dgm:pt>
    <dgm:pt modelId="{D5D34A8C-32C2-7146-BC8E-178B00B483FD}" type="pres">
      <dgm:prSet presAssocID="{BD84F7D3-DD4E-1243-B1E9-95B4A3EEF2BC}" presName="dummy4b" presStyleCnt="0"/>
      <dgm:spPr/>
    </dgm:pt>
    <dgm:pt modelId="{5FBB6212-4988-3F42-8014-5CF9C9389BA4}" type="pres">
      <dgm:prSet presAssocID="{BD84F7D3-DD4E-1243-B1E9-95B4A3EEF2BC}" presName="wedge4Tx" presStyleLbl="node1" presStyleIdx="3" presStyleCnt="4">
        <dgm:presLayoutVars>
          <dgm:chMax val="0"/>
          <dgm:chPref val="0"/>
          <dgm:bulletEnabled val="1"/>
        </dgm:presLayoutVars>
      </dgm:prSet>
      <dgm:spPr/>
      <dgm:t>
        <a:bodyPr/>
        <a:lstStyle/>
        <a:p>
          <a:endParaRPr lang="pl-PL"/>
        </a:p>
      </dgm:t>
    </dgm:pt>
    <dgm:pt modelId="{BED510C8-2B75-E240-9AB8-8E9F53E0BF64}" type="pres">
      <dgm:prSet presAssocID="{633693D3-850E-444C-9D63-9E8317C8778C}" presName="arrowWedge1" presStyleLbl="fgSibTrans2D1" presStyleIdx="0" presStyleCnt="4" custLinFactNeighborX="324" custLinFactNeighborY="-1722"/>
      <dgm:spPr/>
    </dgm:pt>
    <dgm:pt modelId="{4B54187A-81E8-B045-95FD-CC1FE06643C5}" type="pres">
      <dgm:prSet presAssocID="{58DF12CA-757A-8B45-A717-EC757C7B6C2F}" presName="arrowWedge2" presStyleLbl="fgSibTrans2D1" presStyleIdx="1" presStyleCnt="4" custLinFactNeighborX="3191" custLinFactNeighborY="1237"/>
      <dgm:spPr/>
    </dgm:pt>
    <dgm:pt modelId="{3E3CAA15-E497-4047-ACF6-BB64B7FDCB8F}" type="pres">
      <dgm:prSet presAssocID="{572323DF-7E66-3640-8B2C-176CC53614B8}" presName="arrowWedge3" presStyleLbl="fgSibTrans2D1" presStyleIdx="2" presStyleCnt="4" custLinFactNeighborX="-2321" custLinFactNeighborY="1247"/>
      <dgm:spPr/>
    </dgm:pt>
    <dgm:pt modelId="{C53042F8-BE9B-4349-A56A-2A7886C208FD}" type="pres">
      <dgm:prSet presAssocID="{397223AD-FB48-FA4A-95A0-72F66BE317E3}" presName="arrowWedge4" presStyleLbl="fgSibTrans2D1" presStyleIdx="3" presStyleCnt="4" custLinFactNeighborY="-1722"/>
      <dgm:spPr/>
    </dgm:pt>
  </dgm:ptLst>
  <dgm:cxnLst>
    <dgm:cxn modelId="{C3EADBF9-33CD-E345-A714-6B58445F6707}" type="presOf" srcId="{68A8EC2B-0BE9-FE45-9568-173DE3B96B54}" destId="{87D7A5DC-8CE9-1242-A12F-64FB91BFCB22}" srcOrd="0" destOrd="0" presId="urn:microsoft.com/office/officeart/2005/8/layout/cycle8"/>
    <dgm:cxn modelId="{2F5E8D75-B0FC-7545-BF1B-CFF5BB4A627B}" type="presOf" srcId="{BD84F7D3-DD4E-1243-B1E9-95B4A3EEF2BC}" destId="{660C2D53-60B5-034B-842B-976C95703163}" srcOrd="0" destOrd="0" presId="urn:microsoft.com/office/officeart/2005/8/layout/cycle8"/>
    <dgm:cxn modelId="{60EBE423-A832-B64A-8C15-D58CF4445325}" type="presOf" srcId="{35E0D726-EADD-5845-80F8-900A826930F9}" destId="{C46E19B5-82C0-7F4B-A337-DB6EDD75E1A7}" srcOrd="0" destOrd="0" presId="urn:microsoft.com/office/officeart/2005/8/layout/cycle8"/>
    <dgm:cxn modelId="{D8E992F3-B2CA-5C4D-A17E-23F42791F31B}" type="presOf" srcId="{68A8EC2B-0BE9-FE45-9568-173DE3B96B54}" destId="{5FBB6212-4988-3F42-8014-5CF9C9389BA4}" srcOrd="1" destOrd="0" presId="urn:microsoft.com/office/officeart/2005/8/layout/cycle8"/>
    <dgm:cxn modelId="{BA499B67-A441-DC46-B02E-DB2D6248086E}" srcId="{BD84F7D3-DD4E-1243-B1E9-95B4A3EEF2BC}" destId="{38D262AF-5FBC-F045-B749-4D6584B89796}" srcOrd="1" destOrd="0" parTransId="{1A62E4F6-DCC6-A948-A9C0-3415045A7E27}" sibTransId="{58DF12CA-757A-8B45-A717-EC757C7B6C2F}"/>
    <dgm:cxn modelId="{3007BC99-FAD1-FC45-8459-4E3FF91F7A99}" type="presOf" srcId="{38D262AF-5FBC-F045-B749-4D6584B89796}" destId="{35AD03E5-ED94-4B47-B27D-2A20D6CA1B67}" srcOrd="1" destOrd="0" presId="urn:microsoft.com/office/officeart/2005/8/layout/cycle8"/>
    <dgm:cxn modelId="{462D2A11-1C91-6D48-9784-99ECBA7F8486}" type="presOf" srcId="{7EA9FD31-C04B-A640-A24F-4691CB54F0E3}" destId="{D15576A8-DAAC-8F47-B93F-2F7A3FCC18E1}" srcOrd="1" destOrd="0" presId="urn:microsoft.com/office/officeart/2005/8/layout/cycle8"/>
    <dgm:cxn modelId="{AB72D8FC-283C-404A-BEEE-05B691E53685}" type="presOf" srcId="{38D262AF-5FBC-F045-B749-4D6584B89796}" destId="{661838DC-9533-3341-A91B-8B095989F72C}" srcOrd="0" destOrd="0" presId="urn:microsoft.com/office/officeart/2005/8/layout/cycle8"/>
    <dgm:cxn modelId="{4794F7C4-E8F0-3D41-BF3B-38D20563441E}" type="presOf" srcId="{35E0D726-EADD-5845-80F8-900A826930F9}" destId="{1C6844C5-D419-1B45-8DDE-C03CB39B595B}" srcOrd="1" destOrd="0" presId="urn:microsoft.com/office/officeart/2005/8/layout/cycle8"/>
    <dgm:cxn modelId="{9685F672-94CD-9241-9FC7-1E6FB6C14A84}" srcId="{BD84F7D3-DD4E-1243-B1E9-95B4A3EEF2BC}" destId="{68A8EC2B-0BE9-FE45-9568-173DE3B96B54}" srcOrd="3" destOrd="0" parTransId="{91CE4D8D-C43C-5648-9E94-4A0B3D60E7A4}" sibTransId="{397223AD-FB48-FA4A-95A0-72F66BE317E3}"/>
    <dgm:cxn modelId="{0C93E6DA-9AD3-794E-A95A-3CFBADB33860}" type="presOf" srcId="{7EA9FD31-C04B-A640-A24F-4691CB54F0E3}" destId="{A3C1BC37-4943-5E44-8200-556A6BD03C4C}" srcOrd="0" destOrd="0" presId="urn:microsoft.com/office/officeart/2005/8/layout/cycle8"/>
    <dgm:cxn modelId="{F527AC4D-A285-474C-B302-926AA2C13CB0}" srcId="{BD84F7D3-DD4E-1243-B1E9-95B4A3EEF2BC}" destId="{7EA9FD31-C04B-A640-A24F-4691CB54F0E3}" srcOrd="2" destOrd="0" parTransId="{1A470AAB-740B-A74D-A8D1-2CF577B5A356}" sibTransId="{572323DF-7E66-3640-8B2C-176CC53614B8}"/>
    <dgm:cxn modelId="{AEC97AB5-5A80-8941-A3F0-8CA67147C519}" srcId="{BD84F7D3-DD4E-1243-B1E9-95B4A3EEF2BC}" destId="{35E0D726-EADD-5845-80F8-900A826930F9}" srcOrd="0" destOrd="0" parTransId="{1E43D71D-E73B-F443-90C9-BC1193CE25A1}" sibTransId="{633693D3-850E-444C-9D63-9E8317C8778C}"/>
    <dgm:cxn modelId="{57860945-8E27-B641-A942-DC746D585D14}" type="presParOf" srcId="{660C2D53-60B5-034B-842B-976C95703163}" destId="{C46E19B5-82C0-7F4B-A337-DB6EDD75E1A7}" srcOrd="0" destOrd="0" presId="urn:microsoft.com/office/officeart/2005/8/layout/cycle8"/>
    <dgm:cxn modelId="{F74710A6-934B-A240-912D-060FD8BDB0BC}" type="presParOf" srcId="{660C2D53-60B5-034B-842B-976C95703163}" destId="{45543C3D-7294-8D4C-833A-9818B531E165}" srcOrd="1" destOrd="0" presId="urn:microsoft.com/office/officeart/2005/8/layout/cycle8"/>
    <dgm:cxn modelId="{234F6571-2A4A-F14E-9554-D639B7A0FE34}" type="presParOf" srcId="{660C2D53-60B5-034B-842B-976C95703163}" destId="{79DDCCCF-71D8-E140-907D-9D848450E454}" srcOrd="2" destOrd="0" presId="urn:microsoft.com/office/officeart/2005/8/layout/cycle8"/>
    <dgm:cxn modelId="{0B8C2A7C-9C30-A94D-80C4-858999E50248}" type="presParOf" srcId="{660C2D53-60B5-034B-842B-976C95703163}" destId="{1C6844C5-D419-1B45-8DDE-C03CB39B595B}" srcOrd="3" destOrd="0" presId="urn:microsoft.com/office/officeart/2005/8/layout/cycle8"/>
    <dgm:cxn modelId="{5BCE5F95-6868-8542-A19A-E1E28A3BD357}" type="presParOf" srcId="{660C2D53-60B5-034B-842B-976C95703163}" destId="{661838DC-9533-3341-A91B-8B095989F72C}" srcOrd="4" destOrd="0" presId="urn:microsoft.com/office/officeart/2005/8/layout/cycle8"/>
    <dgm:cxn modelId="{7DCA912D-4672-0E4D-B276-4D1B9828BED8}" type="presParOf" srcId="{660C2D53-60B5-034B-842B-976C95703163}" destId="{0DD5B3F9-5210-184E-8C5D-9E18BF699EA3}" srcOrd="5" destOrd="0" presId="urn:microsoft.com/office/officeart/2005/8/layout/cycle8"/>
    <dgm:cxn modelId="{46057113-2221-9446-A76A-7A8839E146D5}" type="presParOf" srcId="{660C2D53-60B5-034B-842B-976C95703163}" destId="{6093553C-39AB-BF4A-B17C-D65AB4D7BA5E}" srcOrd="6" destOrd="0" presId="urn:microsoft.com/office/officeart/2005/8/layout/cycle8"/>
    <dgm:cxn modelId="{583F6C3A-E86C-1742-8E4C-CFEA165650DA}" type="presParOf" srcId="{660C2D53-60B5-034B-842B-976C95703163}" destId="{35AD03E5-ED94-4B47-B27D-2A20D6CA1B67}" srcOrd="7" destOrd="0" presId="urn:microsoft.com/office/officeart/2005/8/layout/cycle8"/>
    <dgm:cxn modelId="{CFCFAD79-80BF-044B-912D-1FF2A679EAA1}" type="presParOf" srcId="{660C2D53-60B5-034B-842B-976C95703163}" destId="{A3C1BC37-4943-5E44-8200-556A6BD03C4C}" srcOrd="8" destOrd="0" presId="urn:microsoft.com/office/officeart/2005/8/layout/cycle8"/>
    <dgm:cxn modelId="{46F9A138-8305-0542-9C2B-75753A1D32E9}" type="presParOf" srcId="{660C2D53-60B5-034B-842B-976C95703163}" destId="{8EF058BF-A728-2747-A73C-FC798A9D1E3A}" srcOrd="9" destOrd="0" presId="urn:microsoft.com/office/officeart/2005/8/layout/cycle8"/>
    <dgm:cxn modelId="{3661F891-8EFD-8F40-B34C-CA167C3500DE}" type="presParOf" srcId="{660C2D53-60B5-034B-842B-976C95703163}" destId="{BBEF7180-A465-CC44-8BC6-B0F9B5648755}" srcOrd="10" destOrd="0" presId="urn:microsoft.com/office/officeart/2005/8/layout/cycle8"/>
    <dgm:cxn modelId="{C2C6E907-9463-3846-B297-2AF3F229D0D7}" type="presParOf" srcId="{660C2D53-60B5-034B-842B-976C95703163}" destId="{D15576A8-DAAC-8F47-B93F-2F7A3FCC18E1}" srcOrd="11" destOrd="0" presId="urn:microsoft.com/office/officeart/2005/8/layout/cycle8"/>
    <dgm:cxn modelId="{441D87BB-13CE-0042-911C-D09B99505E83}" type="presParOf" srcId="{660C2D53-60B5-034B-842B-976C95703163}" destId="{87D7A5DC-8CE9-1242-A12F-64FB91BFCB22}" srcOrd="12" destOrd="0" presId="urn:microsoft.com/office/officeart/2005/8/layout/cycle8"/>
    <dgm:cxn modelId="{52ADA2C8-CE66-7F4D-A774-6BFAEE76D234}" type="presParOf" srcId="{660C2D53-60B5-034B-842B-976C95703163}" destId="{D614A68B-FA08-2648-8CE6-7C2A1F8BCBEB}" srcOrd="13" destOrd="0" presId="urn:microsoft.com/office/officeart/2005/8/layout/cycle8"/>
    <dgm:cxn modelId="{85F0F4AD-634B-6343-BA80-A5A8EBD7985E}" type="presParOf" srcId="{660C2D53-60B5-034B-842B-976C95703163}" destId="{D5D34A8C-32C2-7146-BC8E-178B00B483FD}" srcOrd="14" destOrd="0" presId="urn:microsoft.com/office/officeart/2005/8/layout/cycle8"/>
    <dgm:cxn modelId="{95416D09-2227-8E42-99EF-A27815F94E10}" type="presParOf" srcId="{660C2D53-60B5-034B-842B-976C95703163}" destId="{5FBB6212-4988-3F42-8014-5CF9C9389BA4}" srcOrd="15" destOrd="0" presId="urn:microsoft.com/office/officeart/2005/8/layout/cycle8"/>
    <dgm:cxn modelId="{35BC638E-691D-7F43-9A9B-B91E1D46FAAB}" type="presParOf" srcId="{660C2D53-60B5-034B-842B-976C95703163}" destId="{BED510C8-2B75-E240-9AB8-8E9F53E0BF64}" srcOrd="16" destOrd="0" presId="urn:microsoft.com/office/officeart/2005/8/layout/cycle8"/>
    <dgm:cxn modelId="{B625537C-D609-3C41-BC75-B89F753217B3}" type="presParOf" srcId="{660C2D53-60B5-034B-842B-976C95703163}" destId="{4B54187A-81E8-B045-95FD-CC1FE06643C5}" srcOrd="17" destOrd="0" presId="urn:microsoft.com/office/officeart/2005/8/layout/cycle8"/>
    <dgm:cxn modelId="{590B7FFA-09A9-9B44-85B9-ED80A2C1835D}" type="presParOf" srcId="{660C2D53-60B5-034B-842B-976C95703163}" destId="{3E3CAA15-E497-4047-ACF6-BB64B7FDCB8F}" srcOrd="18" destOrd="0" presId="urn:microsoft.com/office/officeart/2005/8/layout/cycle8"/>
    <dgm:cxn modelId="{1CFFB8F1-4A06-D34B-BEF0-33B32EE50E14}" type="presParOf" srcId="{660C2D53-60B5-034B-842B-976C95703163}" destId="{C53042F8-BE9B-4349-A56A-2A7886C208FD}" srcOrd="1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803B2A-E497-B649-8147-58139E61FAE8}" type="datetimeFigureOut">
              <a:rPr lang="pl-PL" smtClean="0"/>
              <a:t>2018-09-25</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DE3C6B-7585-D442-9637-A21C645B992E}" type="slidenum">
              <a:rPr lang="pl-PL" smtClean="0"/>
              <a:t>‹#›</a:t>
            </a:fld>
            <a:endParaRPr lang="pl-PL"/>
          </a:p>
        </p:txBody>
      </p:sp>
    </p:spTree>
    <p:extLst>
      <p:ext uri="{BB962C8B-B14F-4D97-AF65-F5344CB8AC3E}">
        <p14:creationId xmlns:p14="http://schemas.microsoft.com/office/powerpoint/2010/main" val="1191850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0DE3C6B-7585-D442-9637-A21C645B992E}" type="slidenum">
              <a:rPr lang="pl-PL" smtClean="0"/>
              <a:t>5</a:t>
            </a:fld>
            <a:endParaRPr lang="pl-PL"/>
          </a:p>
        </p:txBody>
      </p:sp>
    </p:spTree>
    <p:extLst>
      <p:ext uri="{BB962C8B-B14F-4D97-AF65-F5344CB8AC3E}">
        <p14:creationId xmlns:p14="http://schemas.microsoft.com/office/powerpoint/2010/main" val="657125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0DE3C6B-7585-D442-9637-A21C645B992E}" type="slidenum">
              <a:rPr lang="pl-PL" smtClean="0"/>
              <a:t>12</a:t>
            </a:fld>
            <a:endParaRPr lang="pl-PL"/>
          </a:p>
        </p:txBody>
      </p:sp>
    </p:spTree>
    <p:extLst>
      <p:ext uri="{BB962C8B-B14F-4D97-AF65-F5344CB8AC3E}">
        <p14:creationId xmlns:p14="http://schemas.microsoft.com/office/powerpoint/2010/main" val="3143804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pl-PL"/>
              <a:t>Kliknij, aby edytować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DC41F11C-CA24-EB43-8B05-B74CEC9EFBFB}" type="datetimeFigureOut">
              <a:rPr lang="pl-PL" smtClean="0"/>
              <a:t>2018-09-25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2049FC53-5EE9-3240-AC15-8CF866EBFF70}" type="slidenum">
              <a:rPr lang="pl-PL" smtClean="0"/>
              <a:t>‹#›</a:t>
            </a:fld>
            <a:endParaRPr lang="pl-PL"/>
          </a:p>
        </p:txBody>
      </p:sp>
    </p:spTree>
    <p:extLst>
      <p:ext uri="{BB962C8B-B14F-4D97-AF65-F5344CB8AC3E}">
        <p14:creationId xmlns:p14="http://schemas.microsoft.com/office/powerpoint/2010/main" val="3660703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pl-PL"/>
              <a:t>Kliknij, aby edytować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Edytuj style wzorca tekstu</a:t>
            </a:r>
          </a:p>
        </p:txBody>
      </p:sp>
      <p:sp>
        <p:nvSpPr>
          <p:cNvPr id="4" name="Date Placeholder 3"/>
          <p:cNvSpPr>
            <a:spLocks noGrp="1"/>
          </p:cNvSpPr>
          <p:nvPr>
            <p:ph type="dt" sz="half" idx="10"/>
          </p:nvPr>
        </p:nvSpPr>
        <p:spPr/>
        <p:txBody>
          <a:bodyPr/>
          <a:lstStyle/>
          <a:p>
            <a:fld id="{DC41F11C-CA24-EB43-8B05-B74CEC9EFBFB}" type="datetimeFigureOut">
              <a:rPr lang="pl-PL" smtClean="0"/>
              <a:t>2018-09-25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2049FC53-5EE9-3240-AC15-8CF866EBFF70}" type="slidenum">
              <a:rPr lang="pl-PL" smtClean="0"/>
              <a:t>‹#›</a:t>
            </a:fld>
            <a:endParaRPr lang="pl-PL"/>
          </a:p>
        </p:txBody>
      </p:sp>
    </p:spTree>
    <p:extLst>
      <p:ext uri="{BB962C8B-B14F-4D97-AF65-F5344CB8AC3E}">
        <p14:creationId xmlns:p14="http://schemas.microsoft.com/office/powerpoint/2010/main" val="2063223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ytat z podpis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l-PL"/>
              <a:t>Kliknij, aby edytować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a:t>Edytuj style wzorca tekstu</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Edytuj style wzorca tekstu</a:t>
            </a:r>
          </a:p>
        </p:txBody>
      </p:sp>
      <p:sp>
        <p:nvSpPr>
          <p:cNvPr id="4" name="Date Placeholder 3"/>
          <p:cNvSpPr>
            <a:spLocks noGrp="1"/>
          </p:cNvSpPr>
          <p:nvPr>
            <p:ph type="dt" sz="half" idx="10"/>
          </p:nvPr>
        </p:nvSpPr>
        <p:spPr/>
        <p:txBody>
          <a:bodyPr/>
          <a:lstStyle/>
          <a:p>
            <a:fld id="{DC41F11C-CA24-EB43-8B05-B74CEC9EFBFB}" type="datetimeFigureOut">
              <a:rPr lang="pl-PL" smtClean="0"/>
              <a:t>2018-09-25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2049FC53-5EE9-3240-AC15-8CF866EBFF70}" type="slidenum">
              <a:rPr lang="pl-PL" smtClean="0"/>
              <a:t>‹#›</a:t>
            </a:fld>
            <a:endParaRPr lang="pl-PL"/>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566948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pl-PL"/>
              <a:t>Kliknij, aby edytować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Edytuj style wzorca tekstu</a:t>
            </a:r>
          </a:p>
        </p:txBody>
      </p:sp>
      <p:sp>
        <p:nvSpPr>
          <p:cNvPr id="4" name="Date Placeholder 3"/>
          <p:cNvSpPr>
            <a:spLocks noGrp="1"/>
          </p:cNvSpPr>
          <p:nvPr>
            <p:ph type="dt" sz="half" idx="10"/>
          </p:nvPr>
        </p:nvSpPr>
        <p:spPr/>
        <p:txBody>
          <a:bodyPr/>
          <a:lstStyle/>
          <a:p>
            <a:fld id="{DC41F11C-CA24-EB43-8B05-B74CEC9EFBFB}" type="datetimeFigureOut">
              <a:rPr lang="pl-PL" smtClean="0"/>
              <a:t>2018-09-25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2049FC53-5EE9-3240-AC15-8CF866EBFF70}" type="slidenum">
              <a:rPr lang="pl-PL" smtClean="0"/>
              <a:t>‹#›</a:t>
            </a:fld>
            <a:endParaRPr lang="pl-PL"/>
          </a:p>
        </p:txBody>
      </p:sp>
    </p:spTree>
    <p:extLst>
      <p:ext uri="{BB962C8B-B14F-4D97-AF65-F5344CB8AC3E}">
        <p14:creationId xmlns:p14="http://schemas.microsoft.com/office/powerpoint/2010/main" val="3795570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cytatu">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l-PL"/>
              <a:t>Kliknij, aby edytować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a:t>Edytuj style wzorca tekstu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Edytuj style wzorca tekstu</a:t>
            </a:r>
          </a:p>
        </p:txBody>
      </p:sp>
      <p:sp>
        <p:nvSpPr>
          <p:cNvPr id="4" name="Date Placeholder 3"/>
          <p:cNvSpPr>
            <a:spLocks noGrp="1"/>
          </p:cNvSpPr>
          <p:nvPr>
            <p:ph type="dt" sz="half" idx="10"/>
          </p:nvPr>
        </p:nvSpPr>
        <p:spPr/>
        <p:txBody>
          <a:bodyPr/>
          <a:lstStyle/>
          <a:p>
            <a:fld id="{DC41F11C-CA24-EB43-8B05-B74CEC9EFBFB}" type="datetimeFigureOut">
              <a:rPr lang="pl-PL" smtClean="0"/>
              <a:t>2018-09-25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2049FC53-5EE9-3240-AC15-8CF866EBFF70}" type="slidenum">
              <a:rPr lang="pl-PL" smtClean="0"/>
              <a:t>‹#›</a:t>
            </a:fld>
            <a:endParaRPr lang="pl-PL"/>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070666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wda lub fałsz">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pl-PL"/>
              <a:t>Kliknij, aby edytować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a:t>Edytuj style wzorca tekstu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Edytuj style wzorca tekstu</a:t>
            </a:r>
          </a:p>
        </p:txBody>
      </p:sp>
      <p:sp>
        <p:nvSpPr>
          <p:cNvPr id="4" name="Date Placeholder 3"/>
          <p:cNvSpPr>
            <a:spLocks noGrp="1"/>
          </p:cNvSpPr>
          <p:nvPr>
            <p:ph type="dt" sz="half" idx="10"/>
          </p:nvPr>
        </p:nvSpPr>
        <p:spPr/>
        <p:txBody>
          <a:bodyPr/>
          <a:lstStyle/>
          <a:p>
            <a:fld id="{DC41F11C-CA24-EB43-8B05-B74CEC9EFBFB}" type="datetimeFigureOut">
              <a:rPr lang="pl-PL" smtClean="0"/>
              <a:t>2018-09-25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2049FC53-5EE9-3240-AC15-8CF866EBFF70}" type="slidenum">
              <a:rPr lang="pl-PL" smtClean="0"/>
              <a:t>‹#›</a:t>
            </a:fld>
            <a:endParaRPr lang="pl-PL"/>
          </a:p>
        </p:txBody>
      </p:sp>
    </p:spTree>
    <p:extLst>
      <p:ext uri="{BB962C8B-B14F-4D97-AF65-F5344CB8AC3E}">
        <p14:creationId xmlns:p14="http://schemas.microsoft.com/office/powerpoint/2010/main" val="533949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DC41F11C-CA24-EB43-8B05-B74CEC9EFBFB}" type="datetimeFigureOut">
              <a:rPr lang="pl-PL" smtClean="0"/>
              <a:t>2018-09-25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2049FC53-5EE9-3240-AC15-8CF866EBFF70}" type="slidenum">
              <a:rPr lang="pl-PL" smtClean="0"/>
              <a:t>‹#›</a:t>
            </a:fld>
            <a:endParaRPr lang="pl-PL"/>
          </a:p>
        </p:txBody>
      </p:sp>
    </p:spTree>
    <p:extLst>
      <p:ext uri="{BB962C8B-B14F-4D97-AF65-F5344CB8AC3E}">
        <p14:creationId xmlns:p14="http://schemas.microsoft.com/office/powerpoint/2010/main" val="327624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pl-PL"/>
              <a:t>Kliknij, aby edytować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DC41F11C-CA24-EB43-8B05-B74CEC9EFBFB}" type="datetimeFigureOut">
              <a:rPr lang="pl-PL" smtClean="0"/>
              <a:t>2018-09-25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2049FC53-5EE9-3240-AC15-8CF866EBFF70}" type="slidenum">
              <a:rPr lang="pl-PL" smtClean="0"/>
              <a:t>‹#›</a:t>
            </a:fld>
            <a:endParaRPr lang="pl-PL"/>
          </a:p>
        </p:txBody>
      </p:sp>
    </p:spTree>
    <p:extLst>
      <p:ext uri="{BB962C8B-B14F-4D97-AF65-F5344CB8AC3E}">
        <p14:creationId xmlns:p14="http://schemas.microsoft.com/office/powerpoint/2010/main" val="3502993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DC41F11C-CA24-EB43-8B05-B74CEC9EFBFB}" type="datetimeFigureOut">
              <a:rPr lang="pl-PL" smtClean="0"/>
              <a:t>2018-09-25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2049FC53-5EE9-3240-AC15-8CF866EBFF70}" type="slidenum">
              <a:rPr lang="pl-PL" smtClean="0"/>
              <a:t>‹#›</a:t>
            </a:fld>
            <a:endParaRPr lang="pl-PL"/>
          </a:p>
        </p:txBody>
      </p:sp>
    </p:spTree>
    <p:extLst>
      <p:ext uri="{BB962C8B-B14F-4D97-AF65-F5344CB8AC3E}">
        <p14:creationId xmlns:p14="http://schemas.microsoft.com/office/powerpoint/2010/main" val="1759296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pl-PL"/>
              <a:t>Kliknij, aby edytować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Edytuj style wzorca tekstu</a:t>
            </a:r>
          </a:p>
        </p:txBody>
      </p:sp>
      <p:sp>
        <p:nvSpPr>
          <p:cNvPr id="4" name="Date Placeholder 3"/>
          <p:cNvSpPr>
            <a:spLocks noGrp="1"/>
          </p:cNvSpPr>
          <p:nvPr>
            <p:ph type="dt" sz="half" idx="10"/>
          </p:nvPr>
        </p:nvSpPr>
        <p:spPr/>
        <p:txBody>
          <a:bodyPr/>
          <a:lstStyle/>
          <a:p>
            <a:fld id="{DC41F11C-CA24-EB43-8B05-B74CEC9EFBFB}" type="datetimeFigureOut">
              <a:rPr lang="pl-PL" smtClean="0"/>
              <a:t>2018-09-25</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2049FC53-5EE9-3240-AC15-8CF866EBFF70}" type="slidenum">
              <a:rPr lang="pl-PL" smtClean="0"/>
              <a:t>‹#›</a:t>
            </a:fld>
            <a:endParaRPr lang="pl-PL"/>
          </a:p>
        </p:txBody>
      </p:sp>
    </p:spTree>
    <p:extLst>
      <p:ext uri="{BB962C8B-B14F-4D97-AF65-F5344CB8AC3E}">
        <p14:creationId xmlns:p14="http://schemas.microsoft.com/office/powerpoint/2010/main" val="1245416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DC41F11C-CA24-EB43-8B05-B74CEC9EFBFB}" type="datetimeFigureOut">
              <a:rPr lang="pl-PL" smtClean="0"/>
              <a:t>2018-09-25</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2049FC53-5EE9-3240-AC15-8CF866EBFF70}" type="slidenum">
              <a:rPr lang="pl-PL" smtClean="0"/>
              <a:t>‹#›</a:t>
            </a:fld>
            <a:endParaRPr lang="pl-PL"/>
          </a:p>
        </p:txBody>
      </p:sp>
    </p:spTree>
    <p:extLst>
      <p:ext uri="{BB962C8B-B14F-4D97-AF65-F5344CB8AC3E}">
        <p14:creationId xmlns:p14="http://schemas.microsoft.com/office/powerpoint/2010/main" val="3021490079"/>
      </p:ext>
    </p:extLst>
  </p:cSld>
  <p:clrMapOvr>
    <a:masterClrMapping/>
  </p:clrMapOvr>
  <p:extLst>
    <p:ext uri="{DCECCB84-F9BA-43D5-87BE-67443E8EF086}">
      <p15:sldGuideLst xmlns:p15="http://schemas.microsoft.com/office/powerpoint/2012/main" xmlns=""/>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a:t>Kliknij, aby edytować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DC41F11C-CA24-EB43-8B05-B74CEC9EFBFB}" type="datetimeFigureOut">
              <a:rPr lang="pl-PL" smtClean="0"/>
              <a:t>2018-09-25</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2049FC53-5EE9-3240-AC15-8CF866EBFF70}" type="slidenum">
              <a:rPr lang="pl-PL" smtClean="0"/>
              <a:t>‹#›</a:t>
            </a:fld>
            <a:endParaRPr lang="pl-PL"/>
          </a:p>
        </p:txBody>
      </p:sp>
    </p:spTree>
    <p:extLst>
      <p:ext uri="{BB962C8B-B14F-4D97-AF65-F5344CB8AC3E}">
        <p14:creationId xmlns:p14="http://schemas.microsoft.com/office/powerpoint/2010/main" val="916980294"/>
      </p:ext>
    </p:extLst>
  </p:cSld>
  <p:clrMapOvr>
    <a:masterClrMapping/>
  </p:clrMapOvr>
  <p:extLst>
    <p:ext uri="{DCECCB84-F9BA-43D5-87BE-67443E8EF086}">
      <p15:sldGuideLst xmlns:p15="http://schemas.microsoft.com/office/powerpoint/2012/main" xmlns=""/>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DC41F11C-CA24-EB43-8B05-B74CEC9EFBFB}" type="datetimeFigureOut">
              <a:rPr lang="pl-PL" smtClean="0"/>
              <a:t>2018-09-25</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2049FC53-5EE9-3240-AC15-8CF866EBFF70}" type="slidenum">
              <a:rPr lang="pl-PL" smtClean="0"/>
              <a:t>‹#›</a:t>
            </a:fld>
            <a:endParaRPr lang="pl-PL"/>
          </a:p>
        </p:txBody>
      </p:sp>
    </p:spTree>
    <p:extLst>
      <p:ext uri="{BB962C8B-B14F-4D97-AF65-F5344CB8AC3E}">
        <p14:creationId xmlns:p14="http://schemas.microsoft.com/office/powerpoint/2010/main" val="534727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41F11C-CA24-EB43-8B05-B74CEC9EFBFB}" type="datetimeFigureOut">
              <a:rPr lang="pl-PL" smtClean="0"/>
              <a:t>2018-09-25</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2049FC53-5EE9-3240-AC15-8CF866EBFF70}" type="slidenum">
              <a:rPr lang="pl-PL" smtClean="0"/>
              <a:t>‹#›</a:t>
            </a:fld>
            <a:endParaRPr lang="pl-PL"/>
          </a:p>
        </p:txBody>
      </p:sp>
    </p:spTree>
    <p:extLst>
      <p:ext uri="{BB962C8B-B14F-4D97-AF65-F5344CB8AC3E}">
        <p14:creationId xmlns:p14="http://schemas.microsoft.com/office/powerpoint/2010/main" val="3759860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pl-PL"/>
              <a:t>Kliknij, aby edytować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pl-PL"/>
              <a:t>Edytuj style wzorca tekstu</a:t>
            </a:r>
          </a:p>
        </p:txBody>
      </p:sp>
      <p:sp>
        <p:nvSpPr>
          <p:cNvPr id="5" name="Date Placeholder 4"/>
          <p:cNvSpPr>
            <a:spLocks noGrp="1"/>
          </p:cNvSpPr>
          <p:nvPr>
            <p:ph type="dt" sz="half" idx="10"/>
          </p:nvPr>
        </p:nvSpPr>
        <p:spPr/>
        <p:txBody>
          <a:bodyPr/>
          <a:lstStyle/>
          <a:p>
            <a:fld id="{DC41F11C-CA24-EB43-8B05-B74CEC9EFBFB}" type="datetimeFigureOut">
              <a:rPr lang="pl-PL" smtClean="0"/>
              <a:t>2018-09-25</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2049FC53-5EE9-3240-AC15-8CF866EBFF70}" type="slidenum">
              <a:rPr lang="pl-PL" smtClean="0"/>
              <a:t>‹#›</a:t>
            </a:fld>
            <a:endParaRPr lang="pl-PL"/>
          </a:p>
        </p:txBody>
      </p:sp>
    </p:spTree>
    <p:extLst>
      <p:ext uri="{BB962C8B-B14F-4D97-AF65-F5344CB8AC3E}">
        <p14:creationId xmlns:p14="http://schemas.microsoft.com/office/powerpoint/2010/main" val="4103078438"/>
      </p:ext>
    </p:extLst>
  </p:cSld>
  <p:clrMapOvr>
    <a:masterClrMapping/>
  </p:clrMapOvr>
  <p:extLst>
    <p:ext uri="{DCECCB84-F9BA-43D5-87BE-67443E8EF086}">
      <p15:sldGuideLst xmlns:p15="http://schemas.microsoft.com/office/powerpoint/2012/main" xmlns=""/>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pl-PL"/>
              <a:t>Kliknij, aby edytować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Edytuj style wzorca tekstu</a:t>
            </a:r>
          </a:p>
        </p:txBody>
      </p:sp>
      <p:sp>
        <p:nvSpPr>
          <p:cNvPr id="5" name="Date Placeholder 4"/>
          <p:cNvSpPr>
            <a:spLocks noGrp="1"/>
          </p:cNvSpPr>
          <p:nvPr>
            <p:ph type="dt" sz="half" idx="10"/>
          </p:nvPr>
        </p:nvSpPr>
        <p:spPr/>
        <p:txBody>
          <a:bodyPr/>
          <a:lstStyle/>
          <a:p>
            <a:fld id="{DC41F11C-CA24-EB43-8B05-B74CEC9EFBFB}" type="datetimeFigureOut">
              <a:rPr lang="pl-PL" smtClean="0"/>
              <a:t>2018-09-25</a:t>
            </a:fld>
            <a:endParaRPr lang="pl-PL"/>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049FC53-5EE9-3240-AC15-8CF866EBFF70}" type="slidenum">
              <a:rPr lang="pl-PL" smtClean="0"/>
              <a:t>‹#›</a:t>
            </a:fld>
            <a:endParaRPr lang="pl-PL"/>
          </a:p>
        </p:txBody>
      </p:sp>
    </p:spTree>
    <p:extLst>
      <p:ext uri="{BB962C8B-B14F-4D97-AF65-F5344CB8AC3E}">
        <p14:creationId xmlns:p14="http://schemas.microsoft.com/office/powerpoint/2010/main" val="3396364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pl-PL"/>
              <a:t>Kliknij, aby edytować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C41F11C-CA24-EB43-8B05-B74CEC9EFBFB}" type="datetimeFigureOut">
              <a:rPr lang="pl-PL" smtClean="0"/>
              <a:t>2018-09-25</a:t>
            </a:fld>
            <a:endParaRPr lang="pl-PL"/>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pl-PL"/>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049FC53-5EE9-3240-AC15-8CF866EBFF70}" type="slidenum">
              <a:rPr lang="pl-PL" smtClean="0"/>
              <a:t>‹#›</a:t>
            </a:fld>
            <a:endParaRPr lang="pl-PL"/>
          </a:p>
        </p:txBody>
      </p:sp>
    </p:spTree>
    <p:extLst>
      <p:ext uri="{BB962C8B-B14F-4D97-AF65-F5344CB8AC3E}">
        <p14:creationId xmlns:p14="http://schemas.microsoft.com/office/powerpoint/2010/main" val="2493417772"/>
      </p:ext>
    </p:extLst>
  </p:cSld>
  <p:clrMap bg1="lt1" tx1="dk1" bg2="lt2" tx2="dk2" accent1="accent1" accent2="accent2" accent3="accent3" accent4="accent4" accent5="accent5" accent6="accent6" hlink="hlink" folHlink="folHlink"/>
  <p:sldLayoutIdLst>
    <p:sldLayoutId id="2147484293" r:id="rId1"/>
    <p:sldLayoutId id="2147484294" r:id="rId2"/>
    <p:sldLayoutId id="2147484295" r:id="rId3"/>
    <p:sldLayoutId id="2147484296" r:id="rId4"/>
    <p:sldLayoutId id="2147484297" r:id="rId5"/>
    <p:sldLayoutId id="2147484298" r:id="rId6"/>
    <p:sldLayoutId id="2147484299" r:id="rId7"/>
    <p:sldLayoutId id="2147484300" r:id="rId8"/>
    <p:sldLayoutId id="2147484301" r:id="rId9"/>
    <p:sldLayoutId id="2147484302" r:id="rId10"/>
    <p:sldLayoutId id="2147484303" r:id="rId11"/>
    <p:sldLayoutId id="2147484304" r:id="rId12"/>
    <p:sldLayoutId id="2147484305" r:id="rId13"/>
    <p:sldLayoutId id="2147484306" r:id="rId14"/>
    <p:sldLayoutId id="2147484307" r:id="rId15"/>
    <p:sldLayoutId id="214748430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6.jpg"/><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03E9EB5C-9AC6-E040-AB29-A3E0446B109C}"/>
              </a:ext>
            </a:extLst>
          </p:cNvPr>
          <p:cNvSpPr>
            <a:spLocks noGrp="1"/>
          </p:cNvSpPr>
          <p:nvPr>
            <p:ph type="ctrTitle"/>
          </p:nvPr>
        </p:nvSpPr>
        <p:spPr>
          <a:xfrm>
            <a:off x="348342" y="914400"/>
            <a:ext cx="9144000" cy="2636322"/>
          </a:xfrm>
        </p:spPr>
        <p:txBody>
          <a:bodyPr>
            <a:normAutofit fontScale="90000"/>
          </a:bodyPr>
          <a:lstStyle/>
          <a:p>
            <a:r>
              <a:rPr lang="pl-PL" b="1" i="1" dirty="0">
                <a:solidFill>
                  <a:schemeClr val="tx1">
                    <a:lumMod val="75000"/>
                    <a:lumOff val="25000"/>
                  </a:schemeClr>
                </a:solidFill>
              </a:rPr>
              <a:t>Koncepcja</a:t>
            </a:r>
            <a:r>
              <a:rPr lang="pl-PL" dirty="0">
                <a:solidFill>
                  <a:schemeClr val="tx1">
                    <a:lumMod val="75000"/>
                    <a:lumOff val="25000"/>
                  </a:schemeClr>
                </a:solidFill>
              </a:rPr>
              <a:t/>
            </a:r>
            <a:br>
              <a:rPr lang="pl-PL" dirty="0">
                <a:solidFill>
                  <a:schemeClr val="tx1">
                    <a:lumMod val="75000"/>
                    <a:lumOff val="25000"/>
                  </a:schemeClr>
                </a:solidFill>
              </a:rPr>
            </a:br>
            <a:r>
              <a:rPr lang="pl-PL" b="1" i="1" dirty="0">
                <a:solidFill>
                  <a:schemeClr val="tx1">
                    <a:lumMod val="75000"/>
                    <a:lumOff val="25000"/>
                  </a:schemeClr>
                </a:solidFill>
              </a:rPr>
              <a:t>Funkcjonowania i Rozwoju</a:t>
            </a:r>
            <a:r>
              <a:rPr lang="pl-PL" b="1" i="1" dirty="0"/>
              <a:t/>
            </a:r>
            <a:br>
              <a:rPr lang="pl-PL" b="1" i="1" dirty="0"/>
            </a:br>
            <a:r>
              <a:rPr lang="pl-PL" dirty="0"/>
              <a:t/>
            </a:r>
            <a:br>
              <a:rPr lang="pl-PL" dirty="0"/>
            </a:br>
            <a:endParaRPr lang="pl-PL" dirty="0"/>
          </a:p>
        </p:txBody>
      </p:sp>
      <p:pic>
        <p:nvPicPr>
          <p:cNvPr id="9" name="Obraz 8">
            <a:extLst>
              <a:ext uri="{FF2B5EF4-FFF2-40B4-BE49-F238E27FC236}">
                <a16:creationId xmlns:a16="http://schemas.microsoft.com/office/drawing/2014/main" xmlns="" id="{242EAC0A-AAF5-D845-9CE2-BD24250056FD}"/>
              </a:ext>
            </a:extLst>
          </p:cNvPr>
          <p:cNvPicPr>
            <a:picLocks noChangeAspect="1"/>
          </p:cNvPicPr>
          <p:nvPr/>
        </p:nvPicPr>
        <p:blipFill>
          <a:blip r:embed="rId2"/>
          <a:stretch>
            <a:fillRect/>
          </a:stretch>
        </p:blipFill>
        <p:spPr>
          <a:xfrm>
            <a:off x="1984044" y="2351314"/>
            <a:ext cx="7343055" cy="4138551"/>
          </a:xfrm>
          <a:prstGeom prst="rect">
            <a:avLst/>
          </a:prstGeom>
        </p:spPr>
      </p:pic>
      <p:sp>
        <p:nvSpPr>
          <p:cNvPr id="3" name="Podtytuł 2">
            <a:extLst>
              <a:ext uri="{FF2B5EF4-FFF2-40B4-BE49-F238E27FC236}">
                <a16:creationId xmlns:a16="http://schemas.microsoft.com/office/drawing/2014/main" xmlns="" id="{B9541D87-7D2B-EB4C-9482-DAA257A83E96}"/>
              </a:ext>
            </a:extLst>
          </p:cNvPr>
          <p:cNvSpPr>
            <a:spLocks noGrp="1"/>
          </p:cNvSpPr>
          <p:nvPr>
            <p:ph type="subTitle" idx="1"/>
          </p:nvPr>
        </p:nvSpPr>
        <p:spPr>
          <a:xfrm>
            <a:off x="5140946" y="6121730"/>
            <a:ext cx="6907543" cy="736270"/>
          </a:xfrm>
        </p:spPr>
        <p:txBody>
          <a:bodyPr>
            <a:normAutofit fontScale="92500"/>
          </a:bodyPr>
          <a:lstStyle/>
          <a:p>
            <a:pPr algn="just"/>
            <a:r>
              <a:rPr lang="pl-PL" sz="2400" dirty="0">
                <a:solidFill>
                  <a:schemeClr val="tx1"/>
                </a:solidFill>
              </a:rPr>
              <a:t>					</a:t>
            </a:r>
            <a:r>
              <a:rPr lang="pl-PL" sz="2800" b="1" i="1" dirty="0">
                <a:solidFill>
                  <a:schemeClr val="tx1">
                    <a:lumMod val="75000"/>
                    <a:lumOff val="25000"/>
                  </a:schemeClr>
                </a:solidFill>
                <a:latin typeface="+mj-lt"/>
              </a:rPr>
              <a:t>Opracowała: Krystyna Skulich</a:t>
            </a:r>
            <a:endParaRPr lang="pl-PL" sz="2400" b="1" i="1" dirty="0">
              <a:solidFill>
                <a:schemeClr val="tx1">
                  <a:lumMod val="75000"/>
                  <a:lumOff val="25000"/>
                </a:schemeClr>
              </a:solidFill>
              <a:latin typeface="+mj-lt"/>
            </a:endParaRPr>
          </a:p>
        </p:txBody>
      </p:sp>
      <p:sp>
        <p:nvSpPr>
          <p:cNvPr id="10" name="pole tekstowe 9">
            <a:extLst>
              <a:ext uri="{FF2B5EF4-FFF2-40B4-BE49-F238E27FC236}">
                <a16:creationId xmlns:a16="http://schemas.microsoft.com/office/drawing/2014/main" xmlns="" id="{EFEA4483-2EEA-F547-A865-18E59749B7D1}"/>
              </a:ext>
            </a:extLst>
          </p:cNvPr>
          <p:cNvSpPr txBox="1"/>
          <p:nvPr/>
        </p:nvSpPr>
        <p:spPr>
          <a:xfrm>
            <a:off x="1756073" y="4987636"/>
            <a:ext cx="8122722" cy="1323439"/>
          </a:xfrm>
          <a:prstGeom prst="rect">
            <a:avLst/>
          </a:prstGeom>
          <a:noFill/>
        </p:spPr>
        <p:txBody>
          <a:bodyPr wrap="square" rtlCol="0">
            <a:spAutoFit/>
          </a:bodyPr>
          <a:lstStyle/>
          <a:p>
            <a:pPr algn="ctr"/>
            <a:r>
              <a:rPr lang="pl-PL" sz="2000" b="1" i="1" dirty="0">
                <a:solidFill>
                  <a:schemeClr val="accent1"/>
                </a:solidFill>
              </a:rPr>
              <a:t>Przedszkola Miejskiego nr 11</a:t>
            </a:r>
            <a:r>
              <a:rPr lang="pl-PL" sz="2000" dirty="0">
                <a:solidFill>
                  <a:schemeClr val="accent1"/>
                </a:solidFill>
              </a:rPr>
              <a:t/>
            </a:r>
            <a:br>
              <a:rPr lang="pl-PL" sz="2000" dirty="0">
                <a:solidFill>
                  <a:schemeClr val="accent1"/>
                </a:solidFill>
              </a:rPr>
            </a:br>
            <a:r>
              <a:rPr lang="pl-PL" sz="2000" b="1" i="1" dirty="0">
                <a:solidFill>
                  <a:schemeClr val="accent1"/>
                </a:solidFill>
              </a:rPr>
              <a:t>z Oddziałami Integracyjnymi "Tęcza"</a:t>
            </a:r>
            <a:r>
              <a:rPr lang="pl-PL" sz="2000" dirty="0">
                <a:solidFill>
                  <a:schemeClr val="accent1"/>
                </a:solidFill>
              </a:rPr>
              <a:t/>
            </a:r>
            <a:br>
              <a:rPr lang="pl-PL" sz="2000" dirty="0">
                <a:solidFill>
                  <a:schemeClr val="accent1"/>
                </a:solidFill>
              </a:rPr>
            </a:br>
            <a:r>
              <a:rPr lang="pl-PL" sz="2000" b="1" i="1" dirty="0">
                <a:solidFill>
                  <a:schemeClr val="accent1"/>
                </a:solidFill>
              </a:rPr>
              <a:t>w Świnoujściu</a:t>
            </a:r>
            <a:r>
              <a:rPr lang="pl-PL" sz="2000" dirty="0">
                <a:solidFill>
                  <a:schemeClr val="accent1"/>
                </a:solidFill>
              </a:rPr>
              <a:t/>
            </a:r>
            <a:br>
              <a:rPr lang="pl-PL" sz="2000" dirty="0">
                <a:solidFill>
                  <a:schemeClr val="accent1"/>
                </a:solidFill>
              </a:rPr>
            </a:br>
            <a:r>
              <a:rPr lang="pl-PL" sz="2000" b="1" i="1" dirty="0">
                <a:solidFill>
                  <a:schemeClr val="accent1"/>
                </a:solidFill>
              </a:rPr>
              <a:t>2018-2023</a:t>
            </a:r>
            <a:endParaRPr lang="pl-PL" sz="2000" dirty="0">
              <a:solidFill>
                <a:schemeClr val="accent1"/>
              </a:solidFill>
            </a:endParaRPr>
          </a:p>
        </p:txBody>
      </p:sp>
    </p:spTree>
    <p:extLst>
      <p:ext uri="{BB962C8B-B14F-4D97-AF65-F5344CB8AC3E}">
        <p14:creationId xmlns:p14="http://schemas.microsoft.com/office/powerpoint/2010/main" val="846214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CC6B669A-CD10-8C4B-B81C-F5136E570D53}"/>
              </a:ext>
            </a:extLst>
          </p:cNvPr>
          <p:cNvSpPr>
            <a:spLocks noGrp="1"/>
          </p:cNvSpPr>
          <p:nvPr>
            <p:ph type="title"/>
          </p:nvPr>
        </p:nvSpPr>
        <p:spPr>
          <a:xfrm>
            <a:off x="380010" y="326498"/>
            <a:ext cx="9511801" cy="1453015"/>
          </a:xfrm>
        </p:spPr>
        <p:txBody>
          <a:bodyPr>
            <a:normAutofit fontScale="90000"/>
          </a:bodyPr>
          <a:lstStyle/>
          <a:p>
            <a:r>
              <a:rPr lang="pl-PL" b="1" dirty="0"/>
              <a:t>						</a:t>
            </a:r>
            <a:r>
              <a:rPr lang="pl-PL" b="1" i="1" dirty="0">
                <a:solidFill>
                  <a:srgbClr val="368FB1"/>
                </a:solidFill>
              </a:rPr>
              <a:t>"Przedszkole równych szans” </a:t>
            </a:r>
            <a:br>
              <a:rPr lang="pl-PL" b="1" i="1" dirty="0">
                <a:solidFill>
                  <a:srgbClr val="368FB1"/>
                </a:solidFill>
              </a:rPr>
            </a:br>
            <a:r>
              <a:rPr lang="pl-PL" b="1" dirty="0"/>
              <a:t>V. Wizja przedszkola</a:t>
            </a:r>
            <a:r>
              <a:rPr lang="pl-PL" dirty="0"/>
              <a:t/>
            </a:r>
            <a:br>
              <a:rPr lang="pl-PL" dirty="0"/>
            </a:br>
            <a:endParaRPr lang="pl-PL" dirty="0"/>
          </a:p>
        </p:txBody>
      </p:sp>
      <p:sp>
        <p:nvSpPr>
          <p:cNvPr id="3" name="Symbol zastępczy zawartości 2">
            <a:extLst>
              <a:ext uri="{FF2B5EF4-FFF2-40B4-BE49-F238E27FC236}">
                <a16:creationId xmlns:a16="http://schemas.microsoft.com/office/drawing/2014/main" xmlns="" id="{C80F2298-41C9-2B4B-867A-79D8E4B47690}"/>
              </a:ext>
            </a:extLst>
          </p:cNvPr>
          <p:cNvSpPr>
            <a:spLocks noGrp="1"/>
          </p:cNvSpPr>
          <p:nvPr>
            <p:ph idx="1"/>
          </p:nvPr>
        </p:nvSpPr>
        <p:spPr>
          <a:xfrm>
            <a:off x="380009" y="1779513"/>
            <a:ext cx="10303423" cy="4568822"/>
          </a:xfrm>
        </p:spPr>
        <p:txBody>
          <a:bodyPr>
            <a:normAutofit/>
          </a:bodyPr>
          <a:lstStyle/>
          <a:p>
            <a:pPr lvl="0"/>
            <a:r>
              <a:rPr lang="pl-PL" dirty="0"/>
              <a:t>Przedszkole jest placówką bezpieczną, przyjazną dzieciom, rodzicom, pracownikom, otwartą na ich potrzeby</a:t>
            </a:r>
          </a:p>
          <a:p>
            <a:pPr lvl="0"/>
            <a:r>
              <a:rPr lang="pl-PL" dirty="0"/>
              <a:t>Praca przedszkola ukierunkowana jest na dziecko, jego potrzeby i wszechstronny rozwój osobowości</a:t>
            </a:r>
          </a:p>
          <a:p>
            <a:pPr lvl="0"/>
            <a:r>
              <a:rPr lang="pl-PL" dirty="0"/>
              <a:t>Umożliwia wyrównywanie szans edukacyjnych wszystkim dzieciom i przygotowuje je do nauki w szkole</a:t>
            </a:r>
          </a:p>
          <a:p>
            <a:pPr lvl="0"/>
            <a:r>
              <a:rPr lang="pl-PL" dirty="0"/>
              <a:t>Oferty edukacyjne stwarzają warunki do twórczości, rozwijania umiejętności i samodzielności oraz wartości moralnych</a:t>
            </a:r>
          </a:p>
          <a:p>
            <a:pPr lvl="0"/>
            <a:r>
              <a:rPr lang="pl-PL" dirty="0"/>
              <a:t>Wszyscy przestrzegają praw dziecka, dbają o dobre stosunki międzyludzkie</a:t>
            </a:r>
          </a:p>
          <a:p>
            <a:pPr lvl="0"/>
            <a:r>
              <a:rPr lang="pl-PL" dirty="0"/>
              <a:t>Rodzice są partnerami uczestniczącymi w życiu przedszkola</a:t>
            </a:r>
          </a:p>
          <a:p>
            <a:pPr lvl="0"/>
            <a:r>
              <a:rPr lang="pl-PL" dirty="0"/>
              <a:t>Przedszkole zatrudnia wykwalifikowaną, kompetentną, zaangażowaną kadrę pedagogiczną</a:t>
            </a:r>
          </a:p>
          <a:p>
            <a:pPr lvl="0"/>
            <a:r>
              <a:rPr lang="pl-PL" dirty="0"/>
              <a:t>Promuje swoje osiągnięcia i ma dobrą opinię w środowisku</a:t>
            </a:r>
          </a:p>
          <a:p>
            <a:endParaRPr lang="pl-PL" dirty="0"/>
          </a:p>
        </p:txBody>
      </p:sp>
    </p:spTree>
    <p:extLst>
      <p:ext uri="{BB962C8B-B14F-4D97-AF65-F5344CB8AC3E}">
        <p14:creationId xmlns:p14="http://schemas.microsoft.com/office/powerpoint/2010/main" val="71758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Scale>
                                      <p:cBhvr>
                                        <p:cTn id="7"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xEl>
                                              <p:pRg st="0" end="0"/>
                                            </p:txEl>
                                          </p:spTgt>
                                        </p:tgtEl>
                                        <p:attrNameLst>
                                          <p:attrName>ppt_x</p:attrName>
                                          <p:attrName>ppt_y</p:attrName>
                                        </p:attrNameLst>
                                      </p:cBhvr>
                                    </p:animMotion>
                                    <p:animEffect transition="in" filter="fade">
                                      <p:cBhvr>
                                        <p:cTn id="9" dur="1000"/>
                                        <p:tgtEl>
                                          <p:spTgt spid="3">
                                            <p:txEl>
                                              <p:pRg st="0" end="0"/>
                                            </p:txEl>
                                          </p:spTgt>
                                        </p:tgtEl>
                                      </p:cBhvr>
                                    </p:animEffect>
                                  </p:childTnLst>
                                </p:cTn>
                              </p:par>
                              <p:par>
                                <p:cTn id="10" presetID="5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Scale>
                                      <p:cBhvr>
                                        <p:cTn id="12" dur="1000" decel="50000" fill="hold">
                                          <p:stCondLst>
                                            <p:cond delay="0"/>
                                          </p:stCondLst>
                                        </p:cTn>
                                        <p:tgtEl>
                                          <p:spTgt spid="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xEl>
                                              <p:pRg st="1" end="1"/>
                                            </p:txEl>
                                          </p:spTgt>
                                        </p:tgtEl>
                                        <p:attrNameLst>
                                          <p:attrName>ppt_x</p:attrName>
                                          <p:attrName>ppt_y</p:attrName>
                                        </p:attrNameLst>
                                      </p:cBhvr>
                                    </p:animMotion>
                                    <p:animEffect transition="in" filter="fade">
                                      <p:cBhvr>
                                        <p:cTn id="14" dur="1000"/>
                                        <p:tgtEl>
                                          <p:spTgt spid="3">
                                            <p:txEl>
                                              <p:pRg st="1" end="1"/>
                                            </p:txEl>
                                          </p:spTgt>
                                        </p:tgtEl>
                                      </p:cBhvr>
                                    </p:animEffect>
                                  </p:childTnLst>
                                </p:cTn>
                              </p:par>
                              <p:par>
                                <p:cTn id="15" presetID="5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Scale>
                                      <p:cBhvr>
                                        <p:cTn id="17" dur="1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3">
                                            <p:txEl>
                                              <p:pRg st="2" end="2"/>
                                            </p:txEl>
                                          </p:spTgt>
                                        </p:tgtEl>
                                        <p:attrNameLst>
                                          <p:attrName>ppt_x</p:attrName>
                                          <p:attrName>ppt_y</p:attrName>
                                        </p:attrNameLst>
                                      </p:cBhvr>
                                    </p:animMotion>
                                    <p:animEffect transition="in" filter="fade">
                                      <p:cBhvr>
                                        <p:cTn id="19" dur="1000"/>
                                        <p:tgtEl>
                                          <p:spTgt spid="3">
                                            <p:txEl>
                                              <p:pRg st="2" end="2"/>
                                            </p:txEl>
                                          </p:spTgt>
                                        </p:tgtEl>
                                      </p:cBhvr>
                                    </p:animEffect>
                                  </p:childTnLst>
                                </p:cTn>
                              </p:par>
                              <p:par>
                                <p:cTn id="20" presetID="5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Scale>
                                      <p:cBhvr>
                                        <p:cTn id="22" dur="1000" decel="50000" fill="hold">
                                          <p:stCondLst>
                                            <p:cond delay="0"/>
                                          </p:stCondLst>
                                        </p:cTn>
                                        <p:tgtEl>
                                          <p:spTgt spid="3">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3">
                                            <p:txEl>
                                              <p:pRg st="3" end="3"/>
                                            </p:txEl>
                                          </p:spTgt>
                                        </p:tgtEl>
                                        <p:attrNameLst>
                                          <p:attrName>ppt_x</p:attrName>
                                          <p:attrName>ppt_y</p:attrName>
                                        </p:attrNameLst>
                                      </p:cBhvr>
                                    </p:animMotion>
                                    <p:animEffect transition="in" filter="fade">
                                      <p:cBhvr>
                                        <p:cTn id="24" dur="1000"/>
                                        <p:tgtEl>
                                          <p:spTgt spid="3">
                                            <p:txEl>
                                              <p:pRg st="3" end="3"/>
                                            </p:txEl>
                                          </p:spTgt>
                                        </p:tgtEl>
                                      </p:cBhvr>
                                    </p:animEffect>
                                  </p:childTnLst>
                                </p:cTn>
                              </p:par>
                              <p:par>
                                <p:cTn id="25" presetID="5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Scale>
                                      <p:cBhvr>
                                        <p:cTn id="27" dur="1000" decel="50000" fill="hold">
                                          <p:stCondLst>
                                            <p:cond delay="0"/>
                                          </p:stCondLst>
                                        </p:cTn>
                                        <p:tgtEl>
                                          <p:spTgt spid="3">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3">
                                            <p:txEl>
                                              <p:pRg st="4" end="4"/>
                                            </p:txEl>
                                          </p:spTgt>
                                        </p:tgtEl>
                                        <p:attrNameLst>
                                          <p:attrName>ppt_x</p:attrName>
                                          <p:attrName>ppt_y</p:attrName>
                                        </p:attrNameLst>
                                      </p:cBhvr>
                                    </p:animMotion>
                                    <p:animEffect transition="in" filter="fade">
                                      <p:cBhvr>
                                        <p:cTn id="29" dur="1000"/>
                                        <p:tgtEl>
                                          <p:spTgt spid="3">
                                            <p:txEl>
                                              <p:pRg st="4" end="4"/>
                                            </p:txEl>
                                          </p:spTgt>
                                        </p:tgtEl>
                                      </p:cBhvr>
                                    </p:animEffect>
                                  </p:childTnLst>
                                </p:cTn>
                              </p:par>
                              <p:par>
                                <p:cTn id="30" presetID="5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Scale>
                                      <p:cBhvr>
                                        <p:cTn id="32" dur="1000" decel="50000" fill="hold">
                                          <p:stCondLst>
                                            <p:cond delay="0"/>
                                          </p:stCondLst>
                                        </p:cTn>
                                        <p:tgtEl>
                                          <p:spTgt spid="3">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3">
                                            <p:txEl>
                                              <p:pRg st="5" end="5"/>
                                            </p:txEl>
                                          </p:spTgt>
                                        </p:tgtEl>
                                        <p:attrNameLst>
                                          <p:attrName>ppt_x</p:attrName>
                                          <p:attrName>ppt_y</p:attrName>
                                        </p:attrNameLst>
                                      </p:cBhvr>
                                    </p:animMotion>
                                    <p:animEffect transition="in" filter="fade">
                                      <p:cBhvr>
                                        <p:cTn id="34" dur="1000"/>
                                        <p:tgtEl>
                                          <p:spTgt spid="3">
                                            <p:txEl>
                                              <p:pRg st="5" end="5"/>
                                            </p:txEl>
                                          </p:spTgt>
                                        </p:tgtEl>
                                      </p:cBhvr>
                                    </p:animEffect>
                                  </p:childTnLst>
                                </p:cTn>
                              </p:par>
                              <p:par>
                                <p:cTn id="35" presetID="52"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Scale>
                                      <p:cBhvr>
                                        <p:cTn id="37" dur="1000" decel="50000" fill="hold">
                                          <p:stCondLst>
                                            <p:cond delay="0"/>
                                          </p:stCondLst>
                                        </p:cTn>
                                        <p:tgtEl>
                                          <p:spTgt spid="3">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3">
                                            <p:txEl>
                                              <p:pRg st="6" end="6"/>
                                            </p:txEl>
                                          </p:spTgt>
                                        </p:tgtEl>
                                        <p:attrNameLst>
                                          <p:attrName>ppt_x</p:attrName>
                                          <p:attrName>ppt_y</p:attrName>
                                        </p:attrNameLst>
                                      </p:cBhvr>
                                    </p:animMotion>
                                    <p:animEffect transition="in" filter="fade">
                                      <p:cBhvr>
                                        <p:cTn id="39" dur="1000"/>
                                        <p:tgtEl>
                                          <p:spTgt spid="3">
                                            <p:txEl>
                                              <p:pRg st="6" end="6"/>
                                            </p:txEl>
                                          </p:spTgt>
                                        </p:tgtEl>
                                      </p:cBhvr>
                                    </p:animEffect>
                                  </p:childTnLst>
                                </p:cTn>
                              </p:par>
                              <p:par>
                                <p:cTn id="40" presetID="52" presetClass="entr" presetSubtype="0"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Scale>
                                      <p:cBhvr>
                                        <p:cTn id="42" dur="1000" decel="50000" fill="hold">
                                          <p:stCondLst>
                                            <p:cond delay="0"/>
                                          </p:stCondLst>
                                        </p:cTn>
                                        <p:tgtEl>
                                          <p:spTgt spid="3">
                                            <p:txEl>
                                              <p:pRg st="7" end="7"/>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3">
                                            <p:txEl>
                                              <p:pRg st="7" end="7"/>
                                            </p:txEl>
                                          </p:spTgt>
                                        </p:tgtEl>
                                        <p:attrNameLst>
                                          <p:attrName>ppt_x</p:attrName>
                                          <p:attrName>ppt_y</p:attrName>
                                        </p:attrNameLst>
                                      </p:cBhvr>
                                    </p:animMotion>
                                    <p:animEffect transition="in" filter="fade">
                                      <p:cBhvr>
                                        <p:cTn id="44"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11E800C5-594C-8143-8B22-0B600D7622E8}"/>
              </a:ext>
            </a:extLst>
          </p:cNvPr>
          <p:cNvSpPr>
            <a:spLocks noGrp="1"/>
          </p:cNvSpPr>
          <p:nvPr>
            <p:ph type="title"/>
          </p:nvPr>
        </p:nvSpPr>
        <p:spPr>
          <a:xfrm>
            <a:off x="705043" y="387927"/>
            <a:ext cx="8596668" cy="1320800"/>
          </a:xfrm>
        </p:spPr>
        <p:txBody>
          <a:bodyPr/>
          <a:lstStyle/>
          <a:p>
            <a:r>
              <a:rPr lang="pl-PL" b="1" dirty="0"/>
              <a:t>VI. Misja przedszkola</a:t>
            </a:r>
            <a:r>
              <a:rPr lang="pl-PL" dirty="0"/>
              <a:t/>
            </a:r>
            <a:br>
              <a:rPr lang="pl-PL" dirty="0"/>
            </a:br>
            <a:endParaRPr lang="pl-PL" dirty="0"/>
          </a:p>
        </p:txBody>
      </p:sp>
      <p:sp>
        <p:nvSpPr>
          <p:cNvPr id="3" name="Symbol zastępczy zawartości 2">
            <a:extLst>
              <a:ext uri="{FF2B5EF4-FFF2-40B4-BE49-F238E27FC236}">
                <a16:creationId xmlns:a16="http://schemas.microsoft.com/office/drawing/2014/main" xmlns="" id="{2FE8B813-A88F-2649-A395-6B072AF7340C}"/>
              </a:ext>
            </a:extLst>
          </p:cNvPr>
          <p:cNvSpPr>
            <a:spLocks noGrp="1"/>
          </p:cNvSpPr>
          <p:nvPr>
            <p:ph idx="1"/>
          </p:nvPr>
        </p:nvSpPr>
        <p:spPr>
          <a:xfrm>
            <a:off x="352093" y="1202670"/>
            <a:ext cx="8514115" cy="1437634"/>
          </a:xfrm>
        </p:spPr>
        <p:txBody>
          <a:bodyPr/>
          <a:lstStyle/>
          <a:p>
            <a:pPr marL="0" indent="0">
              <a:buNone/>
            </a:pPr>
            <a:r>
              <a:rPr lang="pl-PL" sz="2000" dirty="0"/>
              <a:t>„Jesteśmy po to, aby zapewnić każdemu dziecku wszechstronny rozwój zgodnie z jego możliwościami i zdolnościami, bez nacisków i przymusu a przez rozbudzanie jego ciekawości i naturalnej potrzeby poznania otaczającego świata.”</a:t>
            </a:r>
          </a:p>
          <a:p>
            <a:endParaRPr lang="pl-PL" dirty="0"/>
          </a:p>
        </p:txBody>
      </p:sp>
      <p:pic>
        <p:nvPicPr>
          <p:cNvPr id="4" name="Obraz 3" descr="https://lh3.googleusercontent.com/acqkAivYuBoi5St2hKP6vXRzbLSAPRu3skX13sjJPE_I-Ktk404OKUcyVCAgZfg3iFRAZ8_vAivq7cc7gvKh9zqrP-PrmCGfuTY2YlwICTxrdtZOWqUJPqvvwfytPIFEKwzZC_6ydfU=w883-h662-no">
            <a:extLst>
              <a:ext uri="{FF2B5EF4-FFF2-40B4-BE49-F238E27FC236}">
                <a16:creationId xmlns:a16="http://schemas.microsoft.com/office/drawing/2014/main" xmlns="" id="{B73D7F6F-3D83-794B-B8C4-2AF2202B5399}"/>
              </a:ext>
            </a:extLst>
          </p:cNvPr>
          <p:cNvPicPr/>
          <p:nvPr/>
        </p:nvPicPr>
        <p:blipFill>
          <a:blip r:embed="rId2" cstate="print"/>
          <a:srcRect/>
          <a:stretch>
            <a:fillRect/>
          </a:stretch>
        </p:blipFill>
        <p:spPr bwMode="auto">
          <a:xfrm>
            <a:off x="5370412" y="2263514"/>
            <a:ext cx="5738484" cy="4594486"/>
          </a:xfrm>
          <a:prstGeom prst="rect">
            <a:avLst/>
          </a:prstGeom>
          <a:noFill/>
          <a:ln w="9525">
            <a:noFill/>
            <a:miter lim="800000"/>
            <a:headEnd/>
            <a:tailEnd/>
          </a:ln>
          <a:effectLst>
            <a:softEdge rad="152400"/>
          </a:effectLst>
        </p:spPr>
      </p:pic>
      <p:pic>
        <p:nvPicPr>
          <p:cNvPr id="6" name="Obraz 5" descr="C:\Users\pc1\Downloads\DSC03298.JPG">
            <a:extLst>
              <a:ext uri="{FF2B5EF4-FFF2-40B4-BE49-F238E27FC236}">
                <a16:creationId xmlns:a16="http://schemas.microsoft.com/office/drawing/2014/main" xmlns="" id="{AE556B02-C012-0742-8400-49F105AAC64D}"/>
              </a:ext>
            </a:extLst>
          </p:cNvPr>
          <p:cNvPicPr/>
          <p:nvPr/>
        </p:nvPicPr>
        <p:blipFill>
          <a:blip r:embed="rId3" cstate="print"/>
          <a:srcRect/>
          <a:stretch>
            <a:fillRect/>
          </a:stretch>
        </p:blipFill>
        <p:spPr bwMode="auto">
          <a:xfrm>
            <a:off x="970672" y="2716891"/>
            <a:ext cx="5543584" cy="4024276"/>
          </a:xfrm>
          <a:prstGeom prst="rect">
            <a:avLst/>
          </a:prstGeom>
          <a:noFill/>
          <a:ln w="9525">
            <a:noFill/>
            <a:miter lim="800000"/>
            <a:headEnd/>
            <a:tailEnd/>
          </a:ln>
          <a:effectLst>
            <a:softEdge rad="127000"/>
          </a:effectLst>
        </p:spPr>
      </p:pic>
    </p:spTree>
    <p:extLst>
      <p:ext uri="{BB962C8B-B14F-4D97-AF65-F5344CB8AC3E}">
        <p14:creationId xmlns:p14="http://schemas.microsoft.com/office/powerpoint/2010/main" val="6756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xmlns="" id="{1498B08F-1D27-1841-AAA2-FEBF42D1BB4E}"/>
              </a:ext>
            </a:extLst>
          </p:cNvPr>
          <p:cNvPicPr>
            <a:picLocks noChangeAspect="1"/>
          </p:cNvPicPr>
          <p:nvPr/>
        </p:nvPicPr>
        <p:blipFill>
          <a:blip r:embed="rId3"/>
          <a:stretch>
            <a:fillRect/>
          </a:stretch>
        </p:blipFill>
        <p:spPr>
          <a:xfrm>
            <a:off x="219456" y="347470"/>
            <a:ext cx="12115979" cy="8851393"/>
          </a:xfrm>
          <a:prstGeom prst="rect">
            <a:avLst/>
          </a:prstGeom>
          <a:effectLst>
            <a:outerShdw blurRad="1181100" dist="50800" dir="5400000" algn="ctr" rotWithShape="0">
              <a:srgbClr val="000000">
                <a:alpha val="43137"/>
              </a:srgbClr>
            </a:outerShdw>
            <a:reflection endPos="0" dir="5400000" sy="-100000" algn="bl" rotWithShape="0"/>
            <a:softEdge rad="1270000"/>
          </a:effectLst>
        </p:spPr>
      </p:pic>
      <p:graphicFrame>
        <p:nvGraphicFramePr>
          <p:cNvPr id="4" name="Symbol zastępczy zawartości 3">
            <a:extLst>
              <a:ext uri="{FF2B5EF4-FFF2-40B4-BE49-F238E27FC236}">
                <a16:creationId xmlns:a16="http://schemas.microsoft.com/office/drawing/2014/main" xmlns="" id="{31437892-6B06-114D-BA28-C63D44A0D6F8}"/>
              </a:ext>
            </a:extLst>
          </p:cNvPr>
          <p:cNvGraphicFramePr>
            <a:graphicFrameLocks noGrp="1"/>
          </p:cNvGraphicFramePr>
          <p:nvPr>
            <p:ph idx="1"/>
            <p:extLst>
              <p:ext uri="{D42A27DB-BD31-4B8C-83A1-F6EECF244321}">
                <p14:modId xmlns:p14="http://schemas.microsoft.com/office/powerpoint/2010/main" val="3117811219"/>
              </p:ext>
            </p:extLst>
          </p:nvPr>
        </p:nvGraphicFramePr>
        <p:xfrm>
          <a:off x="579493" y="347471"/>
          <a:ext cx="10172699" cy="63491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ytuł 1">
            <a:extLst>
              <a:ext uri="{FF2B5EF4-FFF2-40B4-BE49-F238E27FC236}">
                <a16:creationId xmlns:a16="http://schemas.microsoft.com/office/drawing/2014/main" xmlns="" id="{728590A4-BCFB-E447-9721-197751A3F03E}"/>
              </a:ext>
            </a:extLst>
          </p:cNvPr>
          <p:cNvSpPr>
            <a:spLocks noGrp="1"/>
          </p:cNvSpPr>
          <p:nvPr>
            <p:ph type="title"/>
          </p:nvPr>
        </p:nvSpPr>
        <p:spPr>
          <a:xfrm>
            <a:off x="0" y="152937"/>
            <a:ext cx="8352235" cy="1104900"/>
          </a:xfrm>
        </p:spPr>
        <p:txBody>
          <a:bodyPr>
            <a:normAutofit/>
          </a:bodyPr>
          <a:lstStyle/>
          <a:p>
            <a:pPr algn="ctr"/>
            <a:r>
              <a:rPr lang="pl-PL" sz="3000" b="1" dirty="0"/>
              <a:t>VI. Priorytety działalności przedszkola </a:t>
            </a:r>
            <a:br>
              <a:rPr lang="pl-PL" sz="3000" b="1" dirty="0"/>
            </a:br>
            <a:r>
              <a:rPr lang="pl-PL" sz="3000" b="1" dirty="0"/>
              <a:t>na lata 2018-2023</a:t>
            </a:r>
            <a:endParaRPr lang="pl-PL" sz="3000" dirty="0"/>
          </a:p>
        </p:txBody>
      </p:sp>
    </p:spTree>
    <p:extLst>
      <p:ext uri="{BB962C8B-B14F-4D97-AF65-F5344CB8AC3E}">
        <p14:creationId xmlns:p14="http://schemas.microsoft.com/office/powerpoint/2010/main" val="135704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7D0D4028-1CDB-3D47-8EA4-FF408207EC8C}"/>
              </a:ext>
            </a:extLst>
          </p:cNvPr>
          <p:cNvSpPr>
            <a:spLocks noGrp="1"/>
          </p:cNvSpPr>
          <p:nvPr>
            <p:ph type="title"/>
          </p:nvPr>
        </p:nvSpPr>
        <p:spPr>
          <a:xfrm>
            <a:off x="1176097" y="182088"/>
            <a:ext cx="8596668" cy="2002972"/>
          </a:xfrm>
        </p:spPr>
        <p:txBody>
          <a:bodyPr>
            <a:normAutofit/>
          </a:bodyPr>
          <a:lstStyle/>
          <a:p>
            <a:pPr algn="ctr"/>
            <a:r>
              <a:rPr lang="pl-PL" sz="2000" u="sng" dirty="0"/>
              <a:t>PRIORYTET 1</a:t>
            </a:r>
            <a:br>
              <a:rPr lang="pl-PL" sz="2000" u="sng" dirty="0"/>
            </a:br>
            <a:r>
              <a:rPr lang="pl-PL" sz="2000" dirty="0"/>
              <a:t/>
            </a:r>
            <a:br>
              <a:rPr lang="pl-PL" sz="2000" dirty="0"/>
            </a:br>
            <a:r>
              <a:rPr lang="pl-PL" sz="2000" b="1" i="1" dirty="0"/>
              <a:t>WZMACNIANIE AKTYWNOŚCI INTELEKTUALNEJ I POZNAWCZEJ DZIECI POPRZEZ ROZWIJANIE DZIAŁALNOŚCI INNOWACYJNEJ PRZEDSZKOLA </a:t>
            </a:r>
            <a:r>
              <a:rPr lang="pl-PL" dirty="0"/>
              <a:t/>
            </a:r>
            <a:br>
              <a:rPr lang="pl-PL" dirty="0"/>
            </a:br>
            <a:endParaRPr lang="pl-PL" dirty="0"/>
          </a:p>
        </p:txBody>
      </p:sp>
      <p:graphicFrame>
        <p:nvGraphicFramePr>
          <p:cNvPr id="4" name="Symbol zastępczy zawartości 3">
            <a:extLst>
              <a:ext uri="{FF2B5EF4-FFF2-40B4-BE49-F238E27FC236}">
                <a16:creationId xmlns:a16="http://schemas.microsoft.com/office/drawing/2014/main" xmlns="" id="{172A9C74-C178-D24C-BC87-8FE990FC264C}"/>
              </a:ext>
            </a:extLst>
          </p:cNvPr>
          <p:cNvGraphicFramePr>
            <a:graphicFrameLocks noGrp="1"/>
          </p:cNvGraphicFramePr>
          <p:nvPr>
            <p:ph idx="1"/>
            <p:extLst>
              <p:ext uri="{D42A27DB-BD31-4B8C-83A1-F6EECF244321}">
                <p14:modId xmlns:p14="http://schemas.microsoft.com/office/powerpoint/2010/main" val="536301118"/>
              </p:ext>
            </p:extLst>
          </p:nvPr>
        </p:nvGraphicFramePr>
        <p:xfrm>
          <a:off x="221798" y="1629546"/>
          <a:ext cx="11301424" cy="2524918"/>
        </p:xfrm>
        <a:graphic>
          <a:graphicData uri="http://schemas.openxmlformats.org/drawingml/2006/table">
            <a:tbl>
              <a:tblPr firstRow="1" bandRow="1">
                <a:tableStyleId>{BC89EF96-8CEA-46FF-86C4-4CE0E7609802}</a:tableStyleId>
              </a:tblPr>
              <a:tblGrid>
                <a:gridCol w="593007">
                  <a:extLst>
                    <a:ext uri="{9D8B030D-6E8A-4147-A177-3AD203B41FA5}">
                      <a16:colId xmlns:a16="http://schemas.microsoft.com/office/drawing/2014/main" xmlns="" val="2301862953"/>
                    </a:ext>
                  </a:extLst>
                </a:gridCol>
                <a:gridCol w="6929311">
                  <a:extLst>
                    <a:ext uri="{9D8B030D-6E8A-4147-A177-3AD203B41FA5}">
                      <a16:colId xmlns:a16="http://schemas.microsoft.com/office/drawing/2014/main" xmlns="" val="2371415056"/>
                    </a:ext>
                  </a:extLst>
                </a:gridCol>
                <a:gridCol w="3779106">
                  <a:extLst>
                    <a:ext uri="{9D8B030D-6E8A-4147-A177-3AD203B41FA5}">
                      <a16:colId xmlns:a16="http://schemas.microsoft.com/office/drawing/2014/main" xmlns="" val="2835863998"/>
                    </a:ext>
                  </a:extLst>
                </a:gridCol>
              </a:tblGrid>
              <a:tr h="318012">
                <a:tc>
                  <a:txBody>
                    <a:bodyPr/>
                    <a:lstStyle/>
                    <a:p>
                      <a:r>
                        <a:rPr lang="pl-PL" sz="1600" b="1" dirty="0">
                          <a:latin typeface="+mn-lt"/>
                        </a:rPr>
                        <a:t>Lp.</a:t>
                      </a:r>
                    </a:p>
                  </a:txBody>
                  <a:tcPr/>
                </a:tc>
                <a:tc>
                  <a:txBody>
                    <a:bodyPr/>
                    <a:lstStyle/>
                    <a:p>
                      <a:pPr algn="ctr"/>
                      <a:r>
                        <a:rPr lang="pl-PL" sz="1600" b="1" dirty="0">
                          <a:latin typeface="+mn-lt"/>
                        </a:rPr>
                        <a:t>Zadania</a:t>
                      </a:r>
                    </a:p>
                  </a:txBody>
                  <a:tcPr/>
                </a:tc>
                <a:tc>
                  <a:txBody>
                    <a:bodyPr/>
                    <a:lstStyle/>
                    <a:p>
                      <a:pPr algn="ctr"/>
                      <a:r>
                        <a:rPr lang="pl-PL" sz="1600" b="1" dirty="0">
                          <a:latin typeface="+mn-lt"/>
                        </a:rPr>
                        <a:t>Termin realizacji</a:t>
                      </a:r>
                    </a:p>
                  </a:txBody>
                  <a:tcPr/>
                </a:tc>
                <a:extLst>
                  <a:ext uri="{0D108BD9-81ED-4DB2-BD59-A6C34878D82A}">
                    <a16:rowId xmlns:a16="http://schemas.microsoft.com/office/drawing/2014/main" xmlns="" val="289164631"/>
                  </a:ext>
                </a:extLst>
              </a:tr>
              <a:tr h="518422">
                <a:tc>
                  <a:txBody>
                    <a:bodyPr/>
                    <a:lstStyle/>
                    <a:p>
                      <a:r>
                        <a:rPr lang="pl-PL" sz="1600" b="0" dirty="0">
                          <a:latin typeface="+mn-lt"/>
                        </a:rPr>
                        <a:t>1.</a:t>
                      </a:r>
                    </a:p>
                  </a:txBody>
                  <a:tcPr/>
                </a:tc>
                <a:tc>
                  <a:txBody>
                    <a:bodyPr/>
                    <a:lstStyle/>
                    <a:p>
                      <a:pPr algn="l"/>
                      <a:r>
                        <a:rPr lang="pl-PL" sz="1600" b="0" kern="1200" dirty="0">
                          <a:solidFill>
                            <a:schemeClr val="tx1"/>
                          </a:solidFill>
                          <a:effectLst/>
                          <a:latin typeface="+mn-lt"/>
                          <a:ea typeface="+mn-ea"/>
                          <a:cs typeface="+mn-cs"/>
                        </a:rPr>
                        <a:t>Realizacja innowacji pedagogicznej „Pomóż mi samemu to zrobić’ –        z wykorzystaniem metody M. Montessori</a:t>
                      </a:r>
                      <a:endParaRPr lang="pl-PL" sz="1600" b="0" dirty="0">
                        <a:latin typeface="+mn-lt"/>
                      </a:endParaRPr>
                    </a:p>
                  </a:txBody>
                  <a:tcPr/>
                </a:tc>
                <a:tc>
                  <a:txBody>
                    <a:bodyPr/>
                    <a:lstStyle/>
                    <a:p>
                      <a:pPr algn="l">
                        <a:lnSpc>
                          <a:spcPct val="115000"/>
                        </a:lnSpc>
                        <a:spcAft>
                          <a:spcPts val="600"/>
                        </a:spcAft>
                      </a:pPr>
                      <a:r>
                        <a:rPr lang="pl-PL" sz="1600" b="0" dirty="0">
                          <a:effectLst/>
                          <a:latin typeface="+mn-lt"/>
                          <a:ea typeface="Calibri" panose="020F0502020204030204" pitchFamily="34" charset="0"/>
                          <a:cs typeface="Calibri" panose="020F0502020204030204" pitchFamily="34" charset="0"/>
                        </a:rPr>
                        <a:t>Okres 2019–2022</a:t>
                      </a:r>
                      <a:endParaRPr lang="pl-PL" sz="1600" b="0" dirty="0">
                        <a:effectLst/>
                        <a:latin typeface="+mn-lt"/>
                        <a:ea typeface="Calibri" panose="020F0502020204030204" pitchFamily="34" charset="0"/>
                        <a:cs typeface="Times New Roman" panose="02020603050405020304" pitchFamily="18" charset="0"/>
                      </a:endParaRPr>
                    </a:p>
                    <a:p>
                      <a:pPr algn="l">
                        <a:lnSpc>
                          <a:spcPct val="115000"/>
                        </a:lnSpc>
                        <a:spcAft>
                          <a:spcPts val="600"/>
                        </a:spcAft>
                      </a:pPr>
                      <a:r>
                        <a:rPr lang="pl-PL" sz="1600" b="0" dirty="0">
                          <a:effectLst/>
                          <a:latin typeface="+mn-lt"/>
                          <a:ea typeface="Calibri" panose="020F0502020204030204" pitchFamily="34" charset="0"/>
                          <a:cs typeface="Calibri" panose="020F0502020204030204" pitchFamily="34" charset="0"/>
                        </a:rPr>
                        <a:t> </a:t>
                      </a:r>
                      <a:endParaRPr lang="pl-PL" sz="1600" b="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999495230"/>
                  </a:ext>
                </a:extLst>
              </a:tr>
              <a:tr h="459644">
                <a:tc>
                  <a:txBody>
                    <a:bodyPr/>
                    <a:lstStyle/>
                    <a:p>
                      <a:r>
                        <a:rPr lang="pl-PL" sz="1600" b="0" dirty="0">
                          <a:latin typeface="+mn-lt"/>
                        </a:rPr>
                        <a:t>2.</a:t>
                      </a:r>
                    </a:p>
                  </a:txBody>
                  <a:tcPr/>
                </a:tc>
                <a:tc>
                  <a:txBody>
                    <a:bodyPr/>
                    <a:lstStyle/>
                    <a:p>
                      <a:pPr algn="l">
                        <a:lnSpc>
                          <a:spcPct val="115000"/>
                        </a:lnSpc>
                        <a:spcAft>
                          <a:spcPts val="600"/>
                        </a:spcAft>
                      </a:pPr>
                      <a:r>
                        <a:rPr lang="pl-PL" sz="1600" b="0" dirty="0">
                          <a:effectLst/>
                          <a:latin typeface="+mn-lt"/>
                          <a:ea typeface="Calibri" panose="020F0502020204030204" pitchFamily="34" charset="0"/>
                          <a:cs typeface="Calibri" panose="020F0502020204030204" pitchFamily="34" charset="0"/>
                        </a:rPr>
                        <a:t>Przeprowadzenie „Dziecięcego Przeglądu Humoru –" Śmiej się z nami”</a:t>
                      </a:r>
                      <a:endParaRPr lang="pl-PL" sz="16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l"/>
                      <a:r>
                        <a:rPr lang="pl-PL" sz="1600" b="0" kern="1200" dirty="0">
                          <a:solidFill>
                            <a:schemeClr val="tx1"/>
                          </a:solidFill>
                          <a:effectLst/>
                          <a:latin typeface="+mn-lt"/>
                          <a:ea typeface="+mn-ea"/>
                          <a:cs typeface="+mn-cs"/>
                        </a:rPr>
                        <a:t>Okres całej kadencji (2018–2023)</a:t>
                      </a:r>
                      <a:r>
                        <a:rPr lang="pl-PL" sz="1600" b="0" dirty="0">
                          <a:effectLst/>
                          <a:latin typeface="+mn-lt"/>
                        </a:rPr>
                        <a:t> </a:t>
                      </a:r>
                      <a:endParaRPr lang="pl-PL" sz="1600" b="0" dirty="0">
                        <a:latin typeface="+mn-lt"/>
                      </a:endParaRPr>
                    </a:p>
                  </a:txBody>
                  <a:tcPr/>
                </a:tc>
                <a:extLst>
                  <a:ext uri="{0D108BD9-81ED-4DB2-BD59-A6C34878D82A}">
                    <a16:rowId xmlns:a16="http://schemas.microsoft.com/office/drawing/2014/main" xmlns="" val="2387960275"/>
                  </a:ext>
                </a:extLst>
              </a:tr>
              <a:tr h="459644">
                <a:tc>
                  <a:txBody>
                    <a:bodyPr/>
                    <a:lstStyle/>
                    <a:p>
                      <a:r>
                        <a:rPr lang="pl-PL" sz="1600" b="0" dirty="0">
                          <a:latin typeface="+mn-lt"/>
                        </a:rPr>
                        <a:t>3.</a:t>
                      </a:r>
                    </a:p>
                  </a:txBody>
                  <a:tcPr/>
                </a:tc>
                <a:tc>
                  <a:txBody>
                    <a:bodyPr/>
                    <a:lstStyle/>
                    <a:p>
                      <a:pPr algn="l">
                        <a:lnSpc>
                          <a:spcPct val="115000"/>
                        </a:lnSpc>
                        <a:spcAft>
                          <a:spcPts val="600"/>
                        </a:spcAft>
                      </a:pPr>
                      <a:r>
                        <a:rPr lang="pl-PL" sz="1600" b="0" dirty="0">
                          <a:effectLst/>
                          <a:latin typeface="+mn-lt"/>
                          <a:ea typeface="Calibri" panose="020F0502020204030204" pitchFamily="34" charset="0"/>
                          <a:cs typeface="Calibri" panose="020F0502020204030204" pitchFamily="34" charset="0"/>
                        </a:rPr>
                        <a:t>Realizacja programu współpracy transgranicznej  z przedszkolami w </a:t>
                      </a:r>
                      <a:r>
                        <a:rPr lang="pl-PL" sz="1600" b="0" dirty="0" err="1">
                          <a:effectLst/>
                          <a:latin typeface="+mn-lt"/>
                          <a:ea typeface="Calibri" panose="020F0502020204030204" pitchFamily="34" charset="0"/>
                          <a:cs typeface="Calibri" panose="020F0502020204030204" pitchFamily="34" charset="0"/>
                        </a:rPr>
                        <a:t>Zinnowitz</a:t>
                      </a:r>
                      <a:r>
                        <a:rPr lang="pl-PL" sz="1600" b="0" dirty="0">
                          <a:effectLst/>
                          <a:latin typeface="+mn-lt"/>
                          <a:ea typeface="Calibri" panose="020F0502020204030204" pitchFamily="34" charset="0"/>
                          <a:cs typeface="Calibri" panose="020F0502020204030204" pitchFamily="34" charset="0"/>
                        </a:rPr>
                        <a:t> i </a:t>
                      </a:r>
                      <a:r>
                        <a:rPr lang="pl-PL" sz="1600" b="0" dirty="0" err="1">
                          <a:effectLst/>
                          <a:latin typeface="+mn-lt"/>
                          <a:ea typeface="Calibri" panose="020F0502020204030204" pitchFamily="34" charset="0"/>
                          <a:cs typeface="Calibri" panose="020F0502020204030204" pitchFamily="34" charset="0"/>
                        </a:rPr>
                        <a:t>Heringsdorf</a:t>
                      </a:r>
                      <a:endParaRPr lang="pl-PL" sz="16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l"/>
                      <a:r>
                        <a:rPr lang="pl-PL" sz="1600" b="0" kern="1200" dirty="0">
                          <a:solidFill>
                            <a:schemeClr val="tx1"/>
                          </a:solidFill>
                          <a:effectLst/>
                          <a:latin typeface="+mn-lt"/>
                          <a:ea typeface="+mn-ea"/>
                          <a:cs typeface="+mn-cs"/>
                        </a:rPr>
                        <a:t>Okres całej kadencji (2018–2023)</a:t>
                      </a:r>
                      <a:r>
                        <a:rPr lang="pl-PL" sz="1600" b="0" dirty="0">
                          <a:effectLst/>
                          <a:latin typeface="+mn-lt"/>
                        </a:rPr>
                        <a:t> </a:t>
                      </a:r>
                      <a:endParaRPr lang="pl-PL" sz="1600" b="0" dirty="0">
                        <a:latin typeface="+mn-lt"/>
                      </a:endParaRPr>
                    </a:p>
                  </a:txBody>
                  <a:tcPr/>
                </a:tc>
                <a:extLst>
                  <a:ext uri="{0D108BD9-81ED-4DB2-BD59-A6C34878D82A}">
                    <a16:rowId xmlns:a16="http://schemas.microsoft.com/office/drawing/2014/main" xmlns="" val="2226859414"/>
                  </a:ext>
                </a:extLst>
              </a:tr>
              <a:tr h="470224">
                <a:tc>
                  <a:txBody>
                    <a:bodyPr/>
                    <a:lstStyle/>
                    <a:p>
                      <a:r>
                        <a:rPr lang="pl-PL" sz="1600" b="0" dirty="0">
                          <a:latin typeface="+mn-lt"/>
                        </a:rPr>
                        <a:t>4.</a:t>
                      </a:r>
                    </a:p>
                  </a:txBody>
                  <a:tcPr/>
                </a:tc>
                <a:tc>
                  <a:txBody>
                    <a:bodyPr/>
                    <a:lstStyle/>
                    <a:p>
                      <a:pPr algn="l"/>
                      <a:r>
                        <a:rPr lang="pl-PL" sz="1600" b="0" kern="1200" dirty="0">
                          <a:solidFill>
                            <a:schemeClr val="tx1"/>
                          </a:solidFill>
                          <a:effectLst/>
                          <a:latin typeface="+mn-lt"/>
                          <a:ea typeface="+mn-ea"/>
                          <a:cs typeface="+mn-cs"/>
                        </a:rPr>
                        <a:t>„Mały plastyk” – rozwijanie inteligencji </a:t>
                      </a:r>
                      <a:r>
                        <a:rPr lang="pl-PL" sz="1600" b="0" kern="1200" dirty="0" err="1">
                          <a:solidFill>
                            <a:schemeClr val="tx1"/>
                          </a:solidFill>
                          <a:effectLst/>
                          <a:latin typeface="+mn-lt"/>
                          <a:ea typeface="+mn-ea"/>
                          <a:cs typeface="+mn-cs"/>
                        </a:rPr>
                        <a:t>wizualno</a:t>
                      </a:r>
                      <a:r>
                        <a:rPr lang="pl-PL" sz="1600" b="0" kern="1200" dirty="0">
                          <a:solidFill>
                            <a:schemeClr val="tx1"/>
                          </a:solidFill>
                          <a:effectLst/>
                          <a:latin typeface="+mn-lt"/>
                          <a:ea typeface="+mn-ea"/>
                          <a:cs typeface="+mn-cs"/>
                        </a:rPr>
                        <a:t>–przestrzennej na warsztatach plastycznych (innowacja pedagogiczna)</a:t>
                      </a:r>
                      <a:r>
                        <a:rPr lang="pl-PL" sz="1600" b="0" dirty="0">
                          <a:effectLst/>
                          <a:latin typeface="+mn-lt"/>
                        </a:rPr>
                        <a:t> </a:t>
                      </a:r>
                      <a:endParaRPr lang="pl-PL" sz="1600" b="0" dirty="0">
                        <a:latin typeface="+mn-lt"/>
                      </a:endParaRPr>
                    </a:p>
                  </a:txBody>
                  <a:tcPr/>
                </a:tc>
                <a:tc>
                  <a:txBody>
                    <a:bodyPr/>
                    <a:lstStyle/>
                    <a:p>
                      <a:pPr algn="l"/>
                      <a:r>
                        <a:rPr lang="pl-PL" sz="1600" b="0" kern="1200" dirty="0">
                          <a:solidFill>
                            <a:schemeClr val="tx1"/>
                          </a:solidFill>
                          <a:effectLst/>
                          <a:latin typeface="+mn-lt"/>
                          <a:ea typeface="+mn-ea"/>
                          <a:cs typeface="+mn-cs"/>
                        </a:rPr>
                        <a:t>Rok szkolny 2020/2021</a:t>
                      </a:r>
                      <a:r>
                        <a:rPr lang="pl-PL" sz="1600" b="0" dirty="0">
                          <a:effectLst/>
                          <a:latin typeface="+mn-lt"/>
                        </a:rPr>
                        <a:t> </a:t>
                      </a:r>
                      <a:endParaRPr lang="pl-PL" sz="1600" b="0" dirty="0">
                        <a:latin typeface="+mn-lt"/>
                      </a:endParaRPr>
                    </a:p>
                  </a:txBody>
                  <a:tcPr/>
                </a:tc>
                <a:extLst>
                  <a:ext uri="{0D108BD9-81ED-4DB2-BD59-A6C34878D82A}">
                    <a16:rowId xmlns:a16="http://schemas.microsoft.com/office/drawing/2014/main" xmlns="" val="3546462657"/>
                  </a:ext>
                </a:extLst>
              </a:tr>
            </a:tbl>
          </a:graphicData>
        </a:graphic>
      </p:graphicFrame>
      <p:graphicFrame>
        <p:nvGraphicFramePr>
          <p:cNvPr id="5" name="Symbol zastępczy zawartości 6">
            <a:extLst>
              <a:ext uri="{FF2B5EF4-FFF2-40B4-BE49-F238E27FC236}">
                <a16:creationId xmlns:a16="http://schemas.microsoft.com/office/drawing/2014/main" xmlns="" id="{960B98A6-3F14-F442-A7E0-3A6583846438}"/>
              </a:ext>
            </a:extLst>
          </p:cNvPr>
          <p:cNvGraphicFramePr>
            <a:graphicFrameLocks/>
          </p:cNvGraphicFramePr>
          <p:nvPr>
            <p:extLst>
              <p:ext uri="{D42A27DB-BD31-4B8C-83A1-F6EECF244321}">
                <p14:modId xmlns:p14="http://schemas.microsoft.com/office/powerpoint/2010/main" val="3952961437"/>
              </p:ext>
            </p:extLst>
          </p:nvPr>
        </p:nvGraphicFramePr>
        <p:xfrm>
          <a:off x="221797" y="4154464"/>
          <a:ext cx="11301425" cy="1988548"/>
        </p:xfrm>
        <a:graphic>
          <a:graphicData uri="http://schemas.openxmlformats.org/drawingml/2006/table">
            <a:tbl>
              <a:tblPr firstRow="1" bandRow="1">
                <a:tableStyleId>{BC89EF96-8CEA-46FF-86C4-4CE0E7609802}</a:tableStyleId>
              </a:tblPr>
              <a:tblGrid>
                <a:gridCol w="612072">
                  <a:extLst>
                    <a:ext uri="{9D8B030D-6E8A-4147-A177-3AD203B41FA5}">
                      <a16:colId xmlns:a16="http://schemas.microsoft.com/office/drawing/2014/main" xmlns="" val="1115287813"/>
                    </a:ext>
                  </a:extLst>
                </a:gridCol>
                <a:gridCol w="6922212">
                  <a:extLst>
                    <a:ext uri="{9D8B030D-6E8A-4147-A177-3AD203B41FA5}">
                      <a16:colId xmlns:a16="http://schemas.microsoft.com/office/drawing/2014/main" xmlns="" val="4177978176"/>
                    </a:ext>
                  </a:extLst>
                </a:gridCol>
                <a:gridCol w="3767141">
                  <a:extLst>
                    <a:ext uri="{9D8B030D-6E8A-4147-A177-3AD203B41FA5}">
                      <a16:colId xmlns:a16="http://schemas.microsoft.com/office/drawing/2014/main" xmlns="" val="2924745578"/>
                    </a:ext>
                  </a:extLst>
                </a:gridCol>
              </a:tblGrid>
              <a:tr h="907680">
                <a:tc>
                  <a:txBody>
                    <a:bodyPr/>
                    <a:lstStyle/>
                    <a:p>
                      <a:r>
                        <a:rPr lang="pl-PL" sz="1600" b="0" dirty="0"/>
                        <a:t>5.</a:t>
                      </a:r>
                    </a:p>
                  </a:txBody>
                  <a:tcPr/>
                </a:tc>
                <a:tc>
                  <a:txBody>
                    <a:bodyPr/>
                    <a:lstStyle/>
                    <a:p>
                      <a:pPr algn="l"/>
                      <a:r>
                        <a:rPr lang="pl-PL" sz="1600" b="0" kern="1200" dirty="0">
                          <a:solidFill>
                            <a:schemeClr val="tx1"/>
                          </a:solidFill>
                          <a:effectLst/>
                          <a:latin typeface="+mn-lt"/>
                          <a:ea typeface="+mn-ea"/>
                          <a:cs typeface="+mn-cs"/>
                        </a:rPr>
                        <a:t>„Z muzyką i humorem w przedszkolu” – innowacja o tematyce muzycznej. Wykorzystanie muzyki Mozarta do rozwijania koncentracji, uwagi, procesów poznawczych.</a:t>
                      </a:r>
                      <a:r>
                        <a:rPr lang="pl-PL" sz="1600" b="0" dirty="0">
                          <a:effectLst/>
                        </a:rPr>
                        <a:t> </a:t>
                      </a:r>
                      <a:endParaRPr lang="pl-PL" sz="1600" b="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l-PL" sz="1600" b="0" kern="1200" dirty="0">
                          <a:solidFill>
                            <a:schemeClr val="tx1"/>
                          </a:solidFill>
                          <a:effectLst/>
                          <a:latin typeface="+mn-lt"/>
                          <a:ea typeface="+mn-ea"/>
                          <a:cs typeface="+mn-cs"/>
                        </a:rPr>
                        <a:t>Rok szkolny 2018</a:t>
                      </a:r>
                      <a:r>
                        <a:rPr kumimoji="0" lang="pl-PL" sz="1600" b="0" i="0" u="none" strike="noStrike" kern="1200" cap="none" spc="0" normalizeH="0" baseline="0" noProof="0" dirty="0">
                          <a:ln>
                            <a:noFill/>
                          </a:ln>
                          <a:solidFill>
                            <a:prstClr val="black"/>
                          </a:solidFill>
                          <a:effectLst/>
                          <a:uLnTx/>
                          <a:uFillTx/>
                          <a:latin typeface="+mn-lt"/>
                          <a:ea typeface="+mn-ea"/>
                          <a:cs typeface="+mn-cs"/>
                        </a:rPr>
                        <a:t>–2021</a:t>
                      </a:r>
                      <a:r>
                        <a:rPr lang="pl-PL" sz="1600" b="0" dirty="0">
                          <a:effectLst/>
                        </a:rPr>
                        <a:t> </a:t>
                      </a:r>
                      <a:endParaRPr lang="pl-PL" sz="1600" b="0" dirty="0"/>
                    </a:p>
                  </a:txBody>
                  <a:tcPr/>
                </a:tc>
                <a:extLst>
                  <a:ext uri="{0D108BD9-81ED-4DB2-BD59-A6C34878D82A}">
                    <a16:rowId xmlns:a16="http://schemas.microsoft.com/office/drawing/2014/main" xmlns="" val="1469799103"/>
                  </a:ext>
                </a:extLst>
              </a:tr>
              <a:tr h="501748">
                <a:tc>
                  <a:txBody>
                    <a:bodyPr/>
                    <a:lstStyle/>
                    <a:p>
                      <a:r>
                        <a:rPr lang="pl-PL" sz="1600" dirty="0"/>
                        <a:t>6.</a:t>
                      </a:r>
                    </a:p>
                  </a:txBody>
                  <a:tcPr/>
                </a:tc>
                <a:tc>
                  <a:txBody>
                    <a:bodyPr/>
                    <a:lstStyle/>
                    <a:p>
                      <a:pPr algn="l"/>
                      <a:r>
                        <a:rPr lang="pl-PL" sz="1600" kern="1200" dirty="0">
                          <a:solidFill>
                            <a:schemeClr val="tx1"/>
                          </a:solidFill>
                          <a:effectLst/>
                          <a:latin typeface="+mn-lt"/>
                          <a:ea typeface="+mn-ea"/>
                          <a:cs typeface="+mn-cs"/>
                        </a:rPr>
                        <a:t>Realizacja programu dla dzieci zdolnych „Mały Geniusz”</a:t>
                      </a:r>
                      <a:endParaRPr lang="pl-PL" sz="1600" dirty="0"/>
                    </a:p>
                  </a:txBody>
                  <a:tcPr/>
                </a:tc>
                <a:tc>
                  <a:txBody>
                    <a:bodyPr/>
                    <a:lstStyle/>
                    <a:p>
                      <a:pPr algn="l"/>
                      <a:r>
                        <a:rPr lang="pl-PL" sz="1600" kern="1200" dirty="0">
                          <a:solidFill>
                            <a:schemeClr val="tx1"/>
                          </a:solidFill>
                          <a:effectLst/>
                          <a:latin typeface="+mn-lt"/>
                          <a:ea typeface="+mn-ea"/>
                          <a:cs typeface="+mn-cs"/>
                        </a:rPr>
                        <a:t>Okres całej kadencji (2018–2023)</a:t>
                      </a:r>
                      <a:r>
                        <a:rPr lang="pl-PL" sz="1600" dirty="0">
                          <a:effectLst/>
                        </a:rPr>
                        <a:t> </a:t>
                      </a:r>
                      <a:endParaRPr lang="pl-PL" sz="1600" dirty="0"/>
                    </a:p>
                  </a:txBody>
                  <a:tcPr/>
                </a:tc>
                <a:extLst>
                  <a:ext uri="{0D108BD9-81ED-4DB2-BD59-A6C34878D82A}">
                    <a16:rowId xmlns:a16="http://schemas.microsoft.com/office/drawing/2014/main" xmlns="" val="462690302"/>
                  </a:ext>
                </a:extLst>
              </a:tr>
              <a:tr h="562490">
                <a:tc>
                  <a:txBody>
                    <a:bodyPr/>
                    <a:lstStyle/>
                    <a:p>
                      <a:r>
                        <a:rPr lang="pl-PL" sz="1600" dirty="0"/>
                        <a:t>7.</a:t>
                      </a:r>
                    </a:p>
                  </a:txBody>
                  <a:tcPr/>
                </a:tc>
                <a:tc>
                  <a:txBody>
                    <a:bodyPr/>
                    <a:lstStyle/>
                    <a:p>
                      <a:pPr algn="l"/>
                      <a:r>
                        <a:rPr lang="pl-PL" sz="1600" kern="1200" dirty="0">
                          <a:solidFill>
                            <a:schemeClr val="tx1"/>
                          </a:solidFill>
                          <a:effectLst/>
                          <a:latin typeface="+mn-lt"/>
                          <a:ea typeface="+mn-ea"/>
                          <a:cs typeface="+mn-cs"/>
                        </a:rPr>
                        <a:t>„Gimnastyka buzi i języka – zabawy logopedyczne dla dzieci w wieku przedszkolnym” – innowacja pedagogiczna</a:t>
                      </a:r>
                      <a:endParaRPr lang="pl-PL" sz="1600" dirty="0"/>
                    </a:p>
                  </a:txBody>
                  <a:tcPr/>
                </a:tc>
                <a:tc>
                  <a:txBody>
                    <a:bodyPr/>
                    <a:lstStyle/>
                    <a:p>
                      <a:pPr algn="l"/>
                      <a:r>
                        <a:rPr lang="pl-PL" sz="1600" kern="1200" dirty="0">
                          <a:solidFill>
                            <a:schemeClr val="tx1"/>
                          </a:solidFill>
                          <a:effectLst/>
                          <a:latin typeface="+mn-lt"/>
                          <a:ea typeface="+mn-ea"/>
                          <a:cs typeface="+mn-cs"/>
                        </a:rPr>
                        <a:t>Okres całej kadencji (2018–2023)</a:t>
                      </a:r>
                      <a:r>
                        <a:rPr lang="pl-PL" sz="1600" dirty="0">
                          <a:effectLst/>
                        </a:rPr>
                        <a:t> </a:t>
                      </a:r>
                      <a:endParaRPr lang="pl-PL" sz="1600" dirty="0"/>
                    </a:p>
                  </a:txBody>
                  <a:tcPr/>
                </a:tc>
                <a:extLst>
                  <a:ext uri="{0D108BD9-81ED-4DB2-BD59-A6C34878D82A}">
                    <a16:rowId xmlns:a16="http://schemas.microsoft.com/office/drawing/2014/main" xmlns="" val="583209750"/>
                  </a:ext>
                </a:extLst>
              </a:tr>
            </a:tbl>
          </a:graphicData>
        </a:graphic>
      </p:graphicFrame>
    </p:spTree>
    <p:extLst>
      <p:ext uri="{BB962C8B-B14F-4D97-AF65-F5344CB8AC3E}">
        <p14:creationId xmlns:p14="http://schemas.microsoft.com/office/powerpoint/2010/main" val="119562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par>
                                <p:cTn id="10" presetID="5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Scale>
                                      <p:cBhvr>
                                        <p:cTn id="1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5"/>
                                        </p:tgtEl>
                                        <p:attrNameLst>
                                          <p:attrName>ppt_x</p:attrName>
                                          <p:attrName>ppt_y</p:attrName>
                                        </p:attrNameLst>
                                      </p:cBhvr>
                                    </p:animMotion>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C:\Users\pc1\Downloads\DSC07870.JPG">
            <a:extLst>
              <a:ext uri="{FF2B5EF4-FFF2-40B4-BE49-F238E27FC236}">
                <a16:creationId xmlns:a16="http://schemas.microsoft.com/office/drawing/2014/main" xmlns="" id="{F7FF9F8B-08BC-9642-8D9B-1F0855BCCAB5}"/>
              </a:ext>
            </a:extLst>
          </p:cNvPr>
          <p:cNvPicPr/>
          <p:nvPr/>
        </p:nvPicPr>
        <p:blipFill>
          <a:blip r:embed="rId2" cstate="print"/>
          <a:srcRect/>
          <a:stretch>
            <a:fillRect/>
          </a:stretch>
        </p:blipFill>
        <p:spPr bwMode="auto">
          <a:xfrm>
            <a:off x="0" y="2241119"/>
            <a:ext cx="6868633" cy="4202211"/>
          </a:xfrm>
          <a:prstGeom prst="rect">
            <a:avLst/>
          </a:prstGeom>
          <a:noFill/>
          <a:ln w="9525">
            <a:noFill/>
            <a:miter lim="800000"/>
            <a:headEnd/>
            <a:tailEnd/>
          </a:ln>
          <a:effectLst>
            <a:softEdge rad="127000"/>
          </a:effectLst>
        </p:spPr>
      </p:pic>
      <p:pic>
        <p:nvPicPr>
          <p:cNvPr id="4" name="Obraz 3" descr="https://lh3.googleusercontent.com/49DOqEsS9ALiX4557vdpGFhl3XmCALAj3OWExopciaDBP8E49A-NILxsj2GBgfmPBXsUFmrsd5gLWrbi9vmNlnHfYZrYg6FEbJ2S-ICJl7jlAdMReJi6FtgP5mo7EbSP1fOPWG8mlW8=w883-h662-no">
            <a:extLst>
              <a:ext uri="{FF2B5EF4-FFF2-40B4-BE49-F238E27FC236}">
                <a16:creationId xmlns:a16="http://schemas.microsoft.com/office/drawing/2014/main" xmlns="" id="{E1B412AE-A464-A448-8BB8-B10BB82839B4}"/>
              </a:ext>
            </a:extLst>
          </p:cNvPr>
          <p:cNvPicPr/>
          <p:nvPr/>
        </p:nvPicPr>
        <p:blipFill>
          <a:blip r:embed="rId3" cstate="print"/>
          <a:srcRect/>
          <a:stretch>
            <a:fillRect/>
          </a:stretch>
        </p:blipFill>
        <p:spPr bwMode="auto">
          <a:xfrm>
            <a:off x="4648200" y="158261"/>
            <a:ext cx="7543800" cy="4976446"/>
          </a:xfrm>
          <a:prstGeom prst="rect">
            <a:avLst/>
          </a:prstGeom>
          <a:noFill/>
          <a:ln w="9525">
            <a:noFill/>
            <a:miter lim="800000"/>
            <a:headEnd/>
            <a:tailEnd/>
          </a:ln>
          <a:effectLst>
            <a:softEdge rad="292100"/>
          </a:effectLst>
        </p:spPr>
      </p:pic>
    </p:spTree>
    <p:extLst>
      <p:ext uri="{BB962C8B-B14F-4D97-AF65-F5344CB8AC3E}">
        <p14:creationId xmlns:p14="http://schemas.microsoft.com/office/powerpoint/2010/main" val="267630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15BA3E1-BD0B-5E42-9E28-50B7F29BA603}"/>
              </a:ext>
            </a:extLst>
          </p:cNvPr>
          <p:cNvSpPr>
            <a:spLocks noGrp="1"/>
          </p:cNvSpPr>
          <p:nvPr>
            <p:ph type="title"/>
          </p:nvPr>
        </p:nvSpPr>
        <p:spPr>
          <a:xfrm>
            <a:off x="986093" y="182088"/>
            <a:ext cx="8596668" cy="1777341"/>
          </a:xfrm>
        </p:spPr>
        <p:txBody>
          <a:bodyPr>
            <a:normAutofit fontScale="90000"/>
          </a:bodyPr>
          <a:lstStyle/>
          <a:p>
            <a:pPr algn="ctr"/>
            <a:r>
              <a:rPr lang="pl-PL" sz="2200" u="sng" dirty="0"/>
              <a:t>PRIORYTET 2</a:t>
            </a:r>
            <a:br>
              <a:rPr lang="pl-PL" sz="2200" u="sng" dirty="0"/>
            </a:br>
            <a:r>
              <a:rPr lang="pl-PL" sz="2200" dirty="0"/>
              <a:t/>
            </a:r>
            <a:br>
              <a:rPr lang="pl-PL" sz="2200" dirty="0"/>
            </a:br>
            <a:r>
              <a:rPr lang="pl-PL" sz="2200" b="1" i="1" dirty="0"/>
              <a:t>TWORZENIE SYTUACJI SPRZYJAJĄCYCH ROZWIJANIU DZIAŁALNOŚCI BADAWCZEJ DZIECI</a:t>
            </a:r>
            <a:r>
              <a:rPr lang="pl-PL" sz="2200" b="1" i="1"/>
              <a:t>, KSZTAŁTOWANIU </a:t>
            </a:r>
            <a:r>
              <a:rPr lang="pl-PL" sz="2200" b="1" i="1" dirty="0"/>
              <a:t>KOMPETENCJI MATEMATYCZNYCH, SKUPIENIU UWAGI I KONCENTRACJI </a:t>
            </a:r>
            <a:r>
              <a:rPr lang="pl-PL" dirty="0"/>
              <a:t/>
            </a:r>
            <a:br>
              <a:rPr lang="pl-PL" dirty="0"/>
            </a:br>
            <a:endParaRPr lang="pl-PL" dirty="0"/>
          </a:p>
        </p:txBody>
      </p:sp>
      <p:graphicFrame>
        <p:nvGraphicFramePr>
          <p:cNvPr id="4" name="Symbol zastępczy zawartości 3">
            <a:extLst>
              <a:ext uri="{FF2B5EF4-FFF2-40B4-BE49-F238E27FC236}">
                <a16:creationId xmlns:a16="http://schemas.microsoft.com/office/drawing/2014/main" xmlns="" id="{C8DECFDF-03CF-0545-B9A6-890510B6AD6B}"/>
              </a:ext>
            </a:extLst>
          </p:cNvPr>
          <p:cNvGraphicFramePr>
            <a:graphicFrameLocks noGrp="1"/>
          </p:cNvGraphicFramePr>
          <p:nvPr>
            <p:ph idx="1"/>
            <p:extLst>
              <p:ext uri="{D42A27DB-BD31-4B8C-83A1-F6EECF244321}">
                <p14:modId xmlns:p14="http://schemas.microsoft.com/office/powerpoint/2010/main" val="1510098241"/>
              </p:ext>
            </p:extLst>
          </p:nvPr>
        </p:nvGraphicFramePr>
        <p:xfrm>
          <a:off x="250351" y="2223392"/>
          <a:ext cx="11423093" cy="3866993"/>
        </p:xfrm>
        <a:graphic>
          <a:graphicData uri="http://schemas.openxmlformats.org/drawingml/2006/table">
            <a:tbl>
              <a:tblPr firstRow="1" bandRow="1">
                <a:tableStyleId>{BC89EF96-8CEA-46FF-86C4-4CE0E7609802}</a:tableStyleId>
              </a:tblPr>
              <a:tblGrid>
                <a:gridCol w="543733">
                  <a:extLst>
                    <a:ext uri="{9D8B030D-6E8A-4147-A177-3AD203B41FA5}">
                      <a16:colId xmlns:a16="http://schemas.microsoft.com/office/drawing/2014/main" xmlns="" val="1660598529"/>
                    </a:ext>
                  </a:extLst>
                </a:gridCol>
                <a:gridCol w="7071662">
                  <a:extLst>
                    <a:ext uri="{9D8B030D-6E8A-4147-A177-3AD203B41FA5}">
                      <a16:colId xmlns:a16="http://schemas.microsoft.com/office/drawing/2014/main" xmlns="" val="2636500007"/>
                    </a:ext>
                  </a:extLst>
                </a:gridCol>
                <a:gridCol w="3807698">
                  <a:extLst>
                    <a:ext uri="{9D8B030D-6E8A-4147-A177-3AD203B41FA5}">
                      <a16:colId xmlns:a16="http://schemas.microsoft.com/office/drawing/2014/main" xmlns="" val="4052076353"/>
                    </a:ext>
                  </a:extLst>
                </a:gridCol>
              </a:tblGrid>
              <a:tr h="351941">
                <a:tc>
                  <a:txBody>
                    <a:bodyPr/>
                    <a:lstStyle/>
                    <a:p>
                      <a:r>
                        <a:rPr lang="pl-PL" dirty="0"/>
                        <a:t>Lp.</a:t>
                      </a:r>
                    </a:p>
                  </a:txBody>
                  <a:tcPr/>
                </a:tc>
                <a:tc>
                  <a:txBody>
                    <a:bodyPr/>
                    <a:lstStyle/>
                    <a:p>
                      <a:pPr algn="ctr"/>
                      <a:r>
                        <a:rPr lang="pl-PL" dirty="0"/>
                        <a:t>Zadania</a:t>
                      </a:r>
                    </a:p>
                  </a:txBody>
                  <a:tcPr/>
                </a:tc>
                <a:tc>
                  <a:txBody>
                    <a:bodyPr/>
                    <a:lstStyle/>
                    <a:p>
                      <a:pPr algn="ctr"/>
                      <a:r>
                        <a:rPr lang="pl-PL" dirty="0"/>
                        <a:t>Termin realizacji</a:t>
                      </a:r>
                    </a:p>
                  </a:txBody>
                  <a:tcPr/>
                </a:tc>
                <a:extLst>
                  <a:ext uri="{0D108BD9-81ED-4DB2-BD59-A6C34878D82A}">
                    <a16:rowId xmlns:a16="http://schemas.microsoft.com/office/drawing/2014/main" xmlns="" val="4009375318"/>
                  </a:ext>
                </a:extLst>
              </a:tr>
              <a:tr h="594007">
                <a:tc>
                  <a:txBody>
                    <a:bodyPr/>
                    <a:lstStyle/>
                    <a:p>
                      <a:r>
                        <a:rPr lang="pl-PL" dirty="0"/>
                        <a:t>1</a:t>
                      </a:r>
                    </a:p>
                  </a:txBody>
                  <a:tcPr/>
                </a:tc>
                <a:tc>
                  <a:txBody>
                    <a:bodyPr/>
                    <a:lstStyle/>
                    <a:p>
                      <a:pPr algn="l"/>
                      <a:r>
                        <a:rPr lang="pl-PL" sz="1800" kern="1200" dirty="0">
                          <a:solidFill>
                            <a:schemeClr val="tx1"/>
                          </a:solidFill>
                          <a:effectLst/>
                          <a:latin typeface="+mn-lt"/>
                          <a:ea typeface="+mn-ea"/>
                          <a:cs typeface="+mn-cs"/>
                        </a:rPr>
                        <a:t>„Od działania do poznania” – program przyrodniczo - badawczy dla dzieci przedszkolnych</a:t>
                      </a:r>
                      <a:endParaRPr lang="pl-PL" dirty="0"/>
                    </a:p>
                  </a:txBody>
                  <a:tcPr/>
                </a:tc>
                <a:tc>
                  <a:txBody>
                    <a:bodyPr/>
                    <a:lstStyle/>
                    <a:p>
                      <a:pPr algn="l"/>
                      <a:r>
                        <a:rPr lang="pl-PL" sz="1800" kern="1200" dirty="0">
                          <a:solidFill>
                            <a:schemeClr val="tx1"/>
                          </a:solidFill>
                          <a:effectLst/>
                          <a:latin typeface="+mn-lt"/>
                          <a:ea typeface="+mn-ea"/>
                          <a:cs typeface="+mn-cs"/>
                        </a:rPr>
                        <a:t>Rok szkolny (2018 – 2019)</a:t>
                      </a:r>
                      <a:r>
                        <a:rPr lang="pl-PL" dirty="0">
                          <a:effectLst/>
                        </a:rPr>
                        <a:t> </a:t>
                      </a:r>
                      <a:endParaRPr lang="pl-PL" dirty="0"/>
                    </a:p>
                  </a:txBody>
                  <a:tcPr/>
                </a:tc>
                <a:extLst>
                  <a:ext uri="{0D108BD9-81ED-4DB2-BD59-A6C34878D82A}">
                    <a16:rowId xmlns:a16="http://schemas.microsoft.com/office/drawing/2014/main" xmlns="" val="2600743508"/>
                  </a:ext>
                </a:extLst>
              </a:tr>
              <a:tr h="848581">
                <a:tc>
                  <a:txBody>
                    <a:bodyPr/>
                    <a:lstStyle/>
                    <a:p>
                      <a:r>
                        <a:rPr lang="pl-PL" dirty="0"/>
                        <a:t>2.</a:t>
                      </a:r>
                    </a:p>
                  </a:txBody>
                  <a:tcPr/>
                </a:tc>
                <a:tc>
                  <a:txBody>
                    <a:bodyPr/>
                    <a:lstStyle/>
                    <a:p>
                      <a:pPr algn="l"/>
                      <a:r>
                        <a:rPr lang="pl-PL" sz="1800" kern="1200" dirty="0">
                          <a:solidFill>
                            <a:schemeClr val="tx1"/>
                          </a:solidFill>
                          <a:effectLst/>
                          <a:latin typeface="+mn-lt"/>
                          <a:ea typeface="+mn-ea"/>
                          <a:cs typeface="+mn-cs"/>
                        </a:rPr>
                        <a:t>Wzmacnianie działań edukacyjnych opartych na dziecięcych eksperymentach i zabawach dydaktycznych o charakterze badawczym. Realizacja programu "Mały badacz"</a:t>
                      </a:r>
                      <a:r>
                        <a:rPr lang="pl-PL" dirty="0">
                          <a:effectLst/>
                        </a:rPr>
                        <a:t> </a:t>
                      </a:r>
                      <a:endParaRPr lang="pl-PL" dirty="0"/>
                    </a:p>
                  </a:txBody>
                  <a:tcPr/>
                </a:tc>
                <a:tc>
                  <a:txBody>
                    <a:bodyPr/>
                    <a:lstStyle/>
                    <a:p>
                      <a:pPr algn="l"/>
                      <a:r>
                        <a:rPr lang="pl-PL" sz="1800" kern="1200" dirty="0">
                          <a:solidFill>
                            <a:schemeClr val="tx1"/>
                          </a:solidFill>
                          <a:effectLst/>
                          <a:latin typeface="+mn-lt"/>
                          <a:ea typeface="+mn-ea"/>
                          <a:cs typeface="+mn-cs"/>
                        </a:rPr>
                        <a:t>Okres całej kadencji (2018 – 2023)</a:t>
                      </a:r>
                      <a:r>
                        <a:rPr lang="pl-PL" dirty="0">
                          <a:effectLst/>
                        </a:rPr>
                        <a:t> </a:t>
                      </a:r>
                      <a:endParaRPr lang="pl-PL" dirty="0"/>
                    </a:p>
                  </a:txBody>
                  <a:tcPr/>
                </a:tc>
                <a:extLst>
                  <a:ext uri="{0D108BD9-81ED-4DB2-BD59-A6C34878D82A}">
                    <a16:rowId xmlns:a16="http://schemas.microsoft.com/office/drawing/2014/main" xmlns="" val="1946148020"/>
                  </a:ext>
                </a:extLst>
              </a:tr>
              <a:tr h="594007">
                <a:tc>
                  <a:txBody>
                    <a:bodyPr/>
                    <a:lstStyle/>
                    <a:p>
                      <a:r>
                        <a:rPr lang="pl-PL" dirty="0"/>
                        <a:t>3.</a:t>
                      </a:r>
                    </a:p>
                  </a:txBody>
                  <a:tcPr/>
                </a:tc>
                <a:tc>
                  <a:txBody>
                    <a:bodyPr/>
                    <a:lstStyle/>
                    <a:p>
                      <a:pPr algn="l"/>
                      <a:r>
                        <a:rPr lang="pl-PL" sz="1800" kern="1200" dirty="0">
                          <a:solidFill>
                            <a:schemeClr val="tx1"/>
                          </a:solidFill>
                          <a:effectLst/>
                          <a:latin typeface="+mn-lt"/>
                          <a:ea typeface="+mn-ea"/>
                          <a:cs typeface="+mn-cs"/>
                        </a:rPr>
                        <a:t>Zorganizowanie mini – pracowni zajęć badawczych, plastycznej, gospodarstwa domowego</a:t>
                      </a:r>
                      <a:endParaRPr lang="pl-PL" dirty="0"/>
                    </a:p>
                  </a:txBody>
                  <a:tcPr/>
                </a:tc>
                <a:tc>
                  <a:txBody>
                    <a:bodyPr/>
                    <a:lstStyle/>
                    <a:p>
                      <a:pPr algn="l"/>
                      <a:r>
                        <a:rPr lang="pl-PL" sz="1800" kern="1200" dirty="0">
                          <a:solidFill>
                            <a:schemeClr val="tx1"/>
                          </a:solidFill>
                          <a:effectLst/>
                          <a:latin typeface="+mn-lt"/>
                          <a:ea typeface="+mn-ea"/>
                          <a:cs typeface="+mn-cs"/>
                        </a:rPr>
                        <a:t>Okres całej kadencji (2018 – 2023)</a:t>
                      </a:r>
                      <a:r>
                        <a:rPr lang="pl-PL" dirty="0">
                          <a:effectLst/>
                        </a:rPr>
                        <a:t> </a:t>
                      </a:r>
                      <a:endParaRPr lang="pl-PL" dirty="0"/>
                    </a:p>
                  </a:txBody>
                  <a:tcPr/>
                </a:tc>
                <a:extLst>
                  <a:ext uri="{0D108BD9-81ED-4DB2-BD59-A6C34878D82A}">
                    <a16:rowId xmlns:a16="http://schemas.microsoft.com/office/drawing/2014/main" xmlns="" val="86434319"/>
                  </a:ext>
                </a:extLst>
              </a:tr>
              <a:tr h="666593">
                <a:tc>
                  <a:txBody>
                    <a:bodyPr/>
                    <a:lstStyle/>
                    <a:p>
                      <a:r>
                        <a:rPr lang="pl-PL" dirty="0"/>
                        <a:t>4.</a:t>
                      </a:r>
                    </a:p>
                  </a:txBody>
                  <a:tcPr/>
                </a:tc>
                <a:tc>
                  <a:txBody>
                    <a:bodyPr/>
                    <a:lstStyle/>
                    <a:p>
                      <a:pPr algn="l"/>
                      <a:r>
                        <a:rPr lang="pl-PL" sz="1800" kern="1200" dirty="0">
                          <a:solidFill>
                            <a:schemeClr val="tx1"/>
                          </a:solidFill>
                          <a:effectLst/>
                          <a:latin typeface="+mn-lt"/>
                          <a:ea typeface="+mn-ea"/>
                          <a:cs typeface="+mn-cs"/>
                        </a:rPr>
                        <a:t>Dostarczanie dzieciom możliwości zdobywania wiadomości             i doskonalenia umiejętności matematycznych</a:t>
                      </a:r>
                      <a:endParaRPr lang="pl-PL" dirty="0"/>
                    </a:p>
                  </a:txBody>
                  <a:tcPr/>
                </a:tc>
                <a:tc>
                  <a:txBody>
                    <a:bodyPr/>
                    <a:lstStyle/>
                    <a:p>
                      <a:pPr algn="l"/>
                      <a:r>
                        <a:rPr lang="pl-PL" sz="1800" kern="1200" dirty="0">
                          <a:solidFill>
                            <a:schemeClr val="tx1"/>
                          </a:solidFill>
                          <a:effectLst/>
                          <a:latin typeface="+mn-lt"/>
                          <a:ea typeface="+mn-ea"/>
                          <a:cs typeface="+mn-cs"/>
                        </a:rPr>
                        <a:t>Okres całej kadencji (2018 – 2023)</a:t>
                      </a:r>
                      <a:r>
                        <a:rPr lang="pl-PL" dirty="0">
                          <a:effectLst/>
                        </a:rPr>
                        <a:t> </a:t>
                      </a:r>
                      <a:endParaRPr lang="pl-PL" dirty="0"/>
                    </a:p>
                  </a:txBody>
                  <a:tcPr/>
                </a:tc>
                <a:extLst>
                  <a:ext uri="{0D108BD9-81ED-4DB2-BD59-A6C34878D82A}">
                    <a16:rowId xmlns:a16="http://schemas.microsoft.com/office/drawing/2014/main" xmlns="" val="2133133708"/>
                  </a:ext>
                </a:extLst>
              </a:tr>
              <a:tr h="594007">
                <a:tc>
                  <a:txBody>
                    <a:bodyPr/>
                    <a:lstStyle/>
                    <a:p>
                      <a:r>
                        <a:rPr lang="pl-PL" dirty="0"/>
                        <a:t>5.</a:t>
                      </a:r>
                    </a:p>
                  </a:txBody>
                  <a:tcPr/>
                </a:tc>
                <a:tc>
                  <a:txBody>
                    <a:bodyPr/>
                    <a:lstStyle/>
                    <a:p>
                      <a:pPr algn="l"/>
                      <a:r>
                        <a:rPr lang="pl-PL" sz="1800" kern="1200" dirty="0">
                          <a:solidFill>
                            <a:schemeClr val="tx1"/>
                          </a:solidFill>
                          <a:effectLst/>
                          <a:latin typeface="+mn-lt"/>
                          <a:ea typeface="+mn-ea"/>
                          <a:cs typeface="+mn-cs"/>
                        </a:rPr>
                        <a:t>Zorganizowanie spotkań z naukowcem  – „Przygoda z fizyką           i chemią w przedszkolu”</a:t>
                      </a:r>
                      <a:endParaRPr lang="pl-PL" dirty="0"/>
                    </a:p>
                  </a:txBody>
                  <a:tcPr/>
                </a:tc>
                <a:tc>
                  <a:txBody>
                    <a:bodyPr/>
                    <a:lstStyle/>
                    <a:p>
                      <a:pPr algn="l"/>
                      <a:r>
                        <a:rPr lang="pl-PL" sz="1800" kern="1200" dirty="0">
                          <a:solidFill>
                            <a:schemeClr val="tx1"/>
                          </a:solidFill>
                          <a:effectLst/>
                          <a:latin typeface="+mn-lt"/>
                          <a:ea typeface="+mn-ea"/>
                          <a:cs typeface="+mn-cs"/>
                        </a:rPr>
                        <a:t>Rok szkolny (2022 – 2023)</a:t>
                      </a:r>
                      <a:r>
                        <a:rPr lang="pl-PL" dirty="0">
                          <a:effectLst/>
                        </a:rPr>
                        <a:t> </a:t>
                      </a:r>
                      <a:endParaRPr lang="pl-PL" dirty="0"/>
                    </a:p>
                  </a:txBody>
                  <a:tcPr/>
                </a:tc>
                <a:extLst>
                  <a:ext uri="{0D108BD9-81ED-4DB2-BD59-A6C34878D82A}">
                    <a16:rowId xmlns:a16="http://schemas.microsoft.com/office/drawing/2014/main" xmlns="" val="3636869874"/>
                  </a:ext>
                </a:extLst>
              </a:tr>
            </a:tbl>
          </a:graphicData>
        </a:graphic>
      </p:graphicFrame>
    </p:spTree>
    <p:extLst>
      <p:ext uri="{BB962C8B-B14F-4D97-AF65-F5344CB8AC3E}">
        <p14:creationId xmlns:p14="http://schemas.microsoft.com/office/powerpoint/2010/main" val="201880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C:\Users\pc1\Downloads\DSC_0204.JPG">
            <a:extLst>
              <a:ext uri="{FF2B5EF4-FFF2-40B4-BE49-F238E27FC236}">
                <a16:creationId xmlns:a16="http://schemas.microsoft.com/office/drawing/2014/main" xmlns="" id="{CB79F523-A766-0243-87F3-0DE86684E418}"/>
              </a:ext>
            </a:extLst>
          </p:cNvPr>
          <p:cNvPicPr/>
          <p:nvPr/>
        </p:nvPicPr>
        <p:blipFill>
          <a:blip r:embed="rId2" cstate="print"/>
          <a:srcRect/>
          <a:stretch>
            <a:fillRect/>
          </a:stretch>
        </p:blipFill>
        <p:spPr bwMode="auto">
          <a:xfrm>
            <a:off x="-1" y="146957"/>
            <a:ext cx="6139543" cy="4335158"/>
          </a:xfrm>
          <a:prstGeom prst="rect">
            <a:avLst/>
          </a:prstGeom>
          <a:noFill/>
          <a:ln w="9525">
            <a:noFill/>
            <a:miter lim="800000"/>
            <a:headEnd/>
            <a:tailEnd/>
          </a:ln>
          <a:effectLst>
            <a:softEdge rad="215900"/>
          </a:effectLst>
        </p:spPr>
      </p:pic>
      <p:pic>
        <p:nvPicPr>
          <p:cNvPr id="4" name="Obraz 3" descr="https://lh3.googleusercontent.com/fk8riRfFr4E1779jfbHweLUspauAJmoJ3nRG0O3bVCMVMsJ4Hsc66ig_DwrxgJYGM8Lxsil2MWWJE2TzFtlZGB_Qqfqqm9Ll1TIjUXlnSKr66VyjdbDQ21Uxlsc2r-zxMNgxJrn8dA=w1177-h662-no">
            <a:extLst>
              <a:ext uri="{FF2B5EF4-FFF2-40B4-BE49-F238E27FC236}">
                <a16:creationId xmlns:a16="http://schemas.microsoft.com/office/drawing/2014/main" xmlns="" id="{C49C207C-53E4-1240-8EAC-4BD58EBCD346}"/>
              </a:ext>
            </a:extLst>
          </p:cNvPr>
          <p:cNvPicPr/>
          <p:nvPr/>
        </p:nvPicPr>
        <p:blipFill>
          <a:blip r:embed="rId3" cstate="print"/>
          <a:srcRect/>
          <a:stretch>
            <a:fillRect/>
          </a:stretch>
        </p:blipFill>
        <p:spPr bwMode="auto">
          <a:xfrm>
            <a:off x="5470071" y="2314536"/>
            <a:ext cx="6721929" cy="4038730"/>
          </a:xfrm>
          <a:prstGeom prst="rect">
            <a:avLst/>
          </a:prstGeom>
          <a:noFill/>
          <a:ln w="9525">
            <a:noFill/>
            <a:miter lim="800000"/>
            <a:headEnd/>
            <a:tailEnd/>
          </a:ln>
          <a:effectLst>
            <a:softEdge rad="139700"/>
          </a:effectLst>
        </p:spPr>
      </p:pic>
    </p:spTree>
    <p:extLst>
      <p:ext uri="{BB962C8B-B14F-4D97-AF65-F5344CB8AC3E}">
        <p14:creationId xmlns:p14="http://schemas.microsoft.com/office/powerpoint/2010/main" val="57563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9F3CAABD-7A88-1A4E-AA6A-5D206FF20C38}"/>
              </a:ext>
            </a:extLst>
          </p:cNvPr>
          <p:cNvSpPr>
            <a:spLocks noGrp="1"/>
          </p:cNvSpPr>
          <p:nvPr>
            <p:ph type="title"/>
          </p:nvPr>
        </p:nvSpPr>
        <p:spPr>
          <a:xfrm>
            <a:off x="867339" y="110835"/>
            <a:ext cx="9238562" cy="1492333"/>
          </a:xfrm>
        </p:spPr>
        <p:txBody>
          <a:bodyPr>
            <a:normAutofit fontScale="90000"/>
          </a:bodyPr>
          <a:lstStyle/>
          <a:p>
            <a:pPr algn="ctr"/>
            <a:r>
              <a:rPr lang="pl-PL" sz="2200" u="sng" dirty="0"/>
              <a:t>PRIORYTET 3</a:t>
            </a:r>
            <a:br>
              <a:rPr lang="pl-PL" sz="2200" u="sng" dirty="0"/>
            </a:br>
            <a:r>
              <a:rPr lang="pl-PL" sz="2200" dirty="0"/>
              <a:t/>
            </a:r>
            <a:br>
              <a:rPr lang="pl-PL" sz="2200" dirty="0"/>
            </a:br>
            <a:r>
              <a:rPr lang="pl-PL" sz="2200" b="1" i="1" dirty="0"/>
              <a:t>WSPIERANIE RODZICÓW W WYCHOWANIU DZIECI I BUDOWANIU WIZJI ICH ROZWOJU</a:t>
            </a:r>
            <a:r>
              <a:rPr lang="pl-PL" dirty="0"/>
              <a:t/>
            </a:r>
            <a:br>
              <a:rPr lang="pl-PL" dirty="0"/>
            </a:br>
            <a:endParaRPr lang="pl-PL" dirty="0"/>
          </a:p>
        </p:txBody>
      </p:sp>
      <p:graphicFrame>
        <p:nvGraphicFramePr>
          <p:cNvPr id="4" name="Symbol zastępczy zawartości 3">
            <a:extLst>
              <a:ext uri="{FF2B5EF4-FFF2-40B4-BE49-F238E27FC236}">
                <a16:creationId xmlns:a16="http://schemas.microsoft.com/office/drawing/2014/main" xmlns="" id="{B24FB42D-4646-B242-A7CD-5ECFBEBF39AE}"/>
              </a:ext>
            </a:extLst>
          </p:cNvPr>
          <p:cNvGraphicFramePr>
            <a:graphicFrameLocks noGrp="1"/>
          </p:cNvGraphicFramePr>
          <p:nvPr>
            <p:ph idx="1"/>
            <p:extLst>
              <p:ext uri="{D42A27DB-BD31-4B8C-83A1-F6EECF244321}">
                <p14:modId xmlns:p14="http://schemas.microsoft.com/office/powerpoint/2010/main" val="2184735316"/>
              </p:ext>
            </p:extLst>
          </p:nvPr>
        </p:nvGraphicFramePr>
        <p:xfrm>
          <a:off x="179100" y="1425040"/>
          <a:ext cx="11565598" cy="5233091"/>
        </p:xfrm>
        <a:graphic>
          <a:graphicData uri="http://schemas.openxmlformats.org/drawingml/2006/table">
            <a:tbl>
              <a:tblPr firstRow="1" bandRow="1">
                <a:tableStyleId>{BC89EF96-8CEA-46FF-86C4-4CE0E7609802}</a:tableStyleId>
              </a:tblPr>
              <a:tblGrid>
                <a:gridCol w="586228">
                  <a:extLst>
                    <a:ext uri="{9D8B030D-6E8A-4147-A177-3AD203B41FA5}">
                      <a16:colId xmlns:a16="http://schemas.microsoft.com/office/drawing/2014/main" xmlns="" val="450336848"/>
                    </a:ext>
                  </a:extLst>
                </a:gridCol>
                <a:gridCol w="7124171">
                  <a:extLst>
                    <a:ext uri="{9D8B030D-6E8A-4147-A177-3AD203B41FA5}">
                      <a16:colId xmlns:a16="http://schemas.microsoft.com/office/drawing/2014/main" xmlns="" val="2799940175"/>
                    </a:ext>
                  </a:extLst>
                </a:gridCol>
                <a:gridCol w="3855199">
                  <a:extLst>
                    <a:ext uri="{9D8B030D-6E8A-4147-A177-3AD203B41FA5}">
                      <a16:colId xmlns:a16="http://schemas.microsoft.com/office/drawing/2014/main" xmlns="" val="3417647469"/>
                    </a:ext>
                  </a:extLst>
                </a:gridCol>
              </a:tblGrid>
              <a:tr h="393230">
                <a:tc>
                  <a:txBody>
                    <a:bodyPr/>
                    <a:lstStyle/>
                    <a:p>
                      <a:r>
                        <a:rPr lang="pl-PL" sz="1600" dirty="0">
                          <a:latin typeface="+mn-lt"/>
                        </a:rPr>
                        <a:t>Lp.</a:t>
                      </a:r>
                    </a:p>
                  </a:txBody>
                  <a:tcPr/>
                </a:tc>
                <a:tc>
                  <a:txBody>
                    <a:bodyPr/>
                    <a:lstStyle/>
                    <a:p>
                      <a:pPr algn="ctr"/>
                      <a:r>
                        <a:rPr lang="pl-PL" sz="1600" dirty="0">
                          <a:latin typeface="+mn-lt"/>
                        </a:rPr>
                        <a:t>Zadania</a:t>
                      </a:r>
                    </a:p>
                  </a:txBody>
                  <a:tcPr/>
                </a:tc>
                <a:tc>
                  <a:txBody>
                    <a:bodyPr/>
                    <a:lstStyle/>
                    <a:p>
                      <a:pPr algn="ctr"/>
                      <a:r>
                        <a:rPr lang="pl-PL" sz="1600" dirty="0">
                          <a:latin typeface="+mn-lt"/>
                        </a:rPr>
                        <a:t>Termin realizacji</a:t>
                      </a:r>
                    </a:p>
                  </a:txBody>
                  <a:tcPr/>
                </a:tc>
                <a:extLst>
                  <a:ext uri="{0D108BD9-81ED-4DB2-BD59-A6C34878D82A}">
                    <a16:rowId xmlns:a16="http://schemas.microsoft.com/office/drawing/2014/main" xmlns="" val="3970415059"/>
                  </a:ext>
                </a:extLst>
              </a:tr>
              <a:tr h="807433">
                <a:tc>
                  <a:txBody>
                    <a:bodyPr/>
                    <a:lstStyle/>
                    <a:p>
                      <a:r>
                        <a:rPr lang="pl-PL" sz="1600" dirty="0">
                          <a:latin typeface="+mn-lt"/>
                        </a:rPr>
                        <a:t>1.</a:t>
                      </a:r>
                    </a:p>
                  </a:txBody>
                  <a:tcPr/>
                </a:tc>
                <a:tc>
                  <a:txBody>
                    <a:bodyPr/>
                    <a:lstStyle/>
                    <a:p>
                      <a:pPr algn="l"/>
                      <a:r>
                        <a:rPr lang="pl-PL" sz="1600" kern="1200" dirty="0">
                          <a:solidFill>
                            <a:schemeClr val="tx1"/>
                          </a:solidFill>
                          <a:effectLst/>
                          <a:latin typeface="+mn-lt"/>
                          <a:ea typeface="+mn-ea"/>
                          <a:cs typeface="+mn-cs"/>
                        </a:rPr>
                        <a:t>Organizowanie dla rodziców możliwości pogłębiania wiedzy z zakresu wychowania, rozwoju i edukacji dziecka, spotkań z psychologiem, pedagogiem, logopedą, dietetykiem, lekarzem</a:t>
                      </a:r>
                      <a:endParaRPr lang="pl-PL" sz="1600" dirty="0">
                        <a:latin typeface="+mn-lt"/>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l-PL" sz="1600" kern="1200" dirty="0">
                          <a:solidFill>
                            <a:schemeClr val="tx1"/>
                          </a:solidFill>
                          <a:effectLst/>
                          <a:latin typeface="+mn-lt"/>
                          <a:ea typeface="+mn-ea"/>
                          <a:cs typeface="+mn-cs"/>
                        </a:rPr>
                        <a:t>Okres całej kadencji (2018 – 2023)</a:t>
                      </a:r>
                    </a:p>
                    <a:p>
                      <a:pPr algn="l"/>
                      <a:endParaRPr lang="pl-PL" sz="1600" dirty="0">
                        <a:latin typeface="+mn-lt"/>
                      </a:endParaRPr>
                    </a:p>
                  </a:txBody>
                  <a:tcPr/>
                </a:tc>
                <a:extLst>
                  <a:ext uri="{0D108BD9-81ED-4DB2-BD59-A6C34878D82A}">
                    <a16:rowId xmlns:a16="http://schemas.microsoft.com/office/drawing/2014/main" xmlns="" val="643668648"/>
                  </a:ext>
                </a:extLst>
              </a:tr>
              <a:tr h="603123">
                <a:tc>
                  <a:txBody>
                    <a:bodyPr/>
                    <a:lstStyle/>
                    <a:p>
                      <a:r>
                        <a:rPr lang="pl-PL" sz="1600" dirty="0">
                          <a:latin typeface="+mn-lt"/>
                        </a:rPr>
                        <a:t>2.</a:t>
                      </a:r>
                    </a:p>
                  </a:txBody>
                  <a:tcPr/>
                </a:tc>
                <a:tc>
                  <a:txBody>
                    <a:bodyPr/>
                    <a:lstStyle/>
                    <a:p>
                      <a:pPr algn="l"/>
                      <a:r>
                        <a:rPr lang="pl-PL" sz="1600" kern="1200" dirty="0">
                          <a:solidFill>
                            <a:schemeClr val="tx1"/>
                          </a:solidFill>
                          <a:effectLst/>
                          <a:latin typeface="+mn-lt"/>
                          <a:ea typeface="+mn-ea"/>
                          <a:cs typeface="+mn-cs"/>
                        </a:rPr>
                        <a:t>Prezentowanie na łamach gazetki przedszkolnej porad wychowawczych, informacji, wskazówek dla rodziców ułatwiających rozwiązywanie zaistniałych problemów</a:t>
                      </a:r>
                      <a:r>
                        <a:rPr lang="pl-PL" sz="1600" dirty="0">
                          <a:effectLst/>
                          <a:latin typeface="+mn-lt"/>
                        </a:rPr>
                        <a:t> </a:t>
                      </a:r>
                      <a:endParaRPr lang="pl-PL" sz="1600" dirty="0">
                        <a:latin typeface="+mn-lt"/>
                      </a:endParaRPr>
                    </a:p>
                  </a:txBody>
                  <a:tcPr/>
                </a:tc>
                <a:tc>
                  <a:txBody>
                    <a:bodyPr/>
                    <a:lstStyle/>
                    <a:p>
                      <a:pPr algn="l">
                        <a:lnSpc>
                          <a:spcPct val="115000"/>
                        </a:lnSpc>
                        <a:spcAft>
                          <a:spcPts val="600"/>
                        </a:spcAft>
                      </a:pPr>
                      <a:r>
                        <a:rPr lang="pl-PL" sz="1600" dirty="0">
                          <a:effectLst/>
                          <a:latin typeface="+mn-lt"/>
                          <a:ea typeface="Calibri" panose="020F0502020204030204" pitchFamily="34" charset="0"/>
                          <a:cs typeface="Calibri" panose="020F0502020204030204" pitchFamily="34" charset="0"/>
                        </a:rPr>
                        <a:t>Okres całej kadencji (2018 – 2023)</a:t>
                      </a:r>
                      <a:endParaRPr lang="pl-PL" sz="1600" dirty="0">
                        <a:effectLst/>
                        <a:latin typeface="+mn-lt"/>
                        <a:ea typeface="Calibri" panose="020F0502020204030204" pitchFamily="34" charset="0"/>
                        <a:cs typeface="Times New Roman" panose="02020603050405020304" pitchFamily="18" charset="0"/>
                      </a:endParaRPr>
                    </a:p>
                    <a:p>
                      <a:pPr algn="l">
                        <a:lnSpc>
                          <a:spcPct val="115000"/>
                        </a:lnSpc>
                        <a:spcAft>
                          <a:spcPts val="600"/>
                        </a:spcAft>
                      </a:pPr>
                      <a:r>
                        <a:rPr lang="pl-PL" sz="1600" dirty="0">
                          <a:effectLst/>
                          <a:latin typeface="+mn-lt"/>
                          <a:ea typeface="Calibri" panose="020F0502020204030204" pitchFamily="34" charset="0"/>
                          <a:cs typeface="Calibri" panose="020F0502020204030204" pitchFamily="34" charset="0"/>
                        </a:rPr>
                        <a:t> </a:t>
                      </a:r>
                      <a:endParaRPr lang="pl-PL" sz="16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773688904"/>
                  </a:ext>
                </a:extLst>
              </a:tr>
              <a:tr h="409324">
                <a:tc>
                  <a:txBody>
                    <a:bodyPr/>
                    <a:lstStyle/>
                    <a:p>
                      <a:r>
                        <a:rPr lang="pl-PL" sz="1600" dirty="0">
                          <a:latin typeface="+mn-lt"/>
                        </a:rPr>
                        <a:t>3.</a:t>
                      </a:r>
                    </a:p>
                  </a:txBody>
                  <a:tcPr/>
                </a:tc>
                <a:tc>
                  <a:txBody>
                    <a:bodyPr/>
                    <a:lstStyle/>
                    <a:p>
                      <a:pPr algn="l"/>
                      <a:r>
                        <a:rPr lang="pl-PL" sz="1600" kern="1200" dirty="0">
                          <a:solidFill>
                            <a:schemeClr val="tx1"/>
                          </a:solidFill>
                          <a:effectLst/>
                          <a:latin typeface="+mn-lt"/>
                          <a:ea typeface="+mn-ea"/>
                          <a:cs typeface="+mn-cs"/>
                        </a:rPr>
                        <a:t>Prezentowanie przez rodziców zamiłowań, hobby na forum grupy                i przedszkola</a:t>
                      </a:r>
                      <a:endParaRPr lang="pl-PL" sz="1600" dirty="0">
                        <a:latin typeface="+mn-lt"/>
                      </a:endParaRPr>
                    </a:p>
                  </a:txBody>
                  <a:tcPr/>
                </a:tc>
                <a:tc>
                  <a:txBody>
                    <a:bodyPr/>
                    <a:lstStyle/>
                    <a:p>
                      <a:pPr algn="l"/>
                      <a:r>
                        <a:rPr lang="pl-PL" sz="1600" kern="1200" dirty="0">
                          <a:solidFill>
                            <a:schemeClr val="tx1"/>
                          </a:solidFill>
                          <a:effectLst/>
                          <a:latin typeface="+mn-lt"/>
                          <a:ea typeface="+mn-ea"/>
                          <a:cs typeface="+mn-cs"/>
                        </a:rPr>
                        <a:t>Okres całej kadencji (2018 – 2023)</a:t>
                      </a:r>
                      <a:r>
                        <a:rPr lang="pl-PL" sz="1600" dirty="0">
                          <a:effectLst/>
                          <a:latin typeface="+mn-lt"/>
                        </a:rPr>
                        <a:t> </a:t>
                      </a:r>
                      <a:endParaRPr lang="pl-PL" sz="1600" dirty="0">
                        <a:latin typeface="+mn-lt"/>
                      </a:endParaRPr>
                    </a:p>
                  </a:txBody>
                  <a:tcPr/>
                </a:tc>
                <a:extLst>
                  <a:ext uri="{0D108BD9-81ED-4DB2-BD59-A6C34878D82A}">
                    <a16:rowId xmlns:a16="http://schemas.microsoft.com/office/drawing/2014/main" xmlns="" val="598287972"/>
                  </a:ext>
                </a:extLst>
              </a:tr>
              <a:tr h="633621">
                <a:tc>
                  <a:txBody>
                    <a:bodyPr/>
                    <a:lstStyle/>
                    <a:p>
                      <a:r>
                        <a:rPr lang="pl-PL" sz="1600" dirty="0">
                          <a:latin typeface="+mn-lt"/>
                        </a:rPr>
                        <a:t>4.</a:t>
                      </a:r>
                    </a:p>
                  </a:txBody>
                  <a:tcPr/>
                </a:tc>
                <a:tc>
                  <a:txBody>
                    <a:bodyPr/>
                    <a:lstStyle/>
                    <a:p>
                      <a:pPr algn="l"/>
                      <a:r>
                        <a:rPr lang="pl-PL" sz="1600" kern="1200" dirty="0">
                          <a:solidFill>
                            <a:schemeClr val="tx1"/>
                          </a:solidFill>
                          <a:effectLst/>
                          <a:latin typeface="+mn-lt"/>
                          <a:ea typeface="+mn-ea"/>
                          <a:cs typeface="+mn-cs"/>
                        </a:rPr>
                        <a:t>Współorganizowanie uroczystości przedszkolnych, teatru rodziców, kiermaszy, konkursów</a:t>
                      </a:r>
                      <a:endParaRPr lang="pl-PL" sz="1600" dirty="0">
                        <a:latin typeface="+mn-lt"/>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l-PL" sz="1600" kern="1200" dirty="0">
                          <a:solidFill>
                            <a:schemeClr val="tx1"/>
                          </a:solidFill>
                          <a:effectLst/>
                          <a:latin typeface="+mn-lt"/>
                          <a:ea typeface="+mn-ea"/>
                          <a:cs typeface="+mn-cs"/>
                        </a:rPr>
                        <a:t>Okres całej kadencji (2018 – 2023)</a:t>
                      </a:r>
                    </a:p>
                    <a:p>
                      <a:pPr algn="l"/>
                      <a:endParaRPr lang="pl-PL" sz="1600" dirty="0">
                        <a:latin typeface="+mn-lt"/>
                      </a:endParaRPr>
                    </a:p>
                  </a:txBody>
                  <a:tcPr/>
                </a:tc>
                <a:extLst>
                  <a:ext uri="{0D108BD9-81ED-4DB2-BD59-A6C34878D82A}">
                    <a16:rowId xmlns:a16="http://schemas.microsoft.com/office/drawing/2014/main" xmlns="" val="2827090843"/>
                  </a:ext>
                </a:extLst>
              </a:tr>
              <a:tr h="571932">
                <a:tc>
                  <a:txBody>
                    <a:bodyPr/>
                    <a:lstStyle/>
                    <a:p>
                      <a:r>
                        <a:rPr lang="pl-PL" sz="1600" dirty="0">
                          <a:latin typeface="+mn-lt"/>
                        </a:rPr>
                        <a:t>5.</a:t>
                      </a:r>
                    </a:p>
                  </a:txBody>
                  <a:tcPr/>
                </a:tc>
                <a:tc>
                  <a:txBody>
                    <a:bodyPr/>
                    <a:lstStyle/>
                    <a:p>
                      <a:pPr algn="l"/>
                      <a:r>
                        <a:rPr lang="pl-PL" sz="1600" kern="1200" dirty="0">
                          <a:solidFill>
                            <a:schemeClr val="tx1"/>
                          </a:solidFill>
                          <a:effectLst/>
                          <a:latin typeface="+mn-lt"/>
                          <a:ea typeface="+mn-ea"/>
                          <a:cs typeface="+mn-cs"/>
                        </a:rPr>
                        <a:t>Włączenie rodziców do organizowanych akcji charytatywnych: zbieranie nakrętek, "Góra grosza", dary dla zwierząt ze schroniska, wspieranie chorych dzieci</a:t>
                      </a:r>
                      <a:endParaRPr lang="pl-PL" sz="1600" dirty="0">
                        <a:latin typeface="+mn-lt"/>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l-PL" sz="1600" kern="1200" dirty="0">
                          <a:solidFill>
                            <a:schemeClr val="tx1"/>
                          </a:solidFill>
                          <a:effectLst/>
                          <a:latin typeface="+mn-lt"/>
                          <a:ea typeface="+mn-ea"/>
                          <a:cs typeface="+mn-cs"/>
                        </a:rPr>
                        <a:t>Okres całej kadencji (2018 – 2023)</a:t>
                      </a:r>
                    </a:p>
                    <a:p>
                      <a:pPr algn="l"/>
                      <a:endParaRPr lang="pl-PL" sz="1600" dirty="0">
                        <a:latin typeface="+mn-lt"/>
                      </a:endParaRPr>
                    </a:p>
                  </a:txBody>
                  <a:tcPr/>
                </a:tc>
                <a:extLst>
                  <a:ext uri="{0D108BD9-81ED-4DB2-BD59-A6C34878D82A}">
                    <a16:rowId xmlns:a16="http://schemas.microsoft.com/office/drawing/2014/main" xmlns="" val="2212969413"/>
                  </a:ext>
                </a:extLst>
              </a:tr>
              <a:tr h="571932">
                <a:tc>
                  <a:txBody>
                    <a:bodyPr/>
                    <a:lstStyle/>
                    <a:p>
                      <a:r>
                        <a:rPr lang="pl-PL" sz="1600" dirty="0">
                          <a:latin typeface="+mn-lt"/>
                        </a:rPr>
                        <a:t>6.</a:t>
                      </a:r>
                    </a:p>
                  </a:txBody>
                  <a:tcPr/>
                </a:tc>
                <a:tc>
                  <a:txBody>
                    <a:bodyPr/>
                    <a:lstStyle/>
                    <a:p>
                      <a:pPr algn="l"/>
                      <a:r>
                        <a:rPr lang="pl-PL" sz="1600" kern="1200" dirty="0">
                          <a:solidFill>
                            <a:schemeClr val="tx1"/>
                          </a:solidFill>
                          <a:effectLst/>
                          <a:latin typeface="+mn-lt"/>
                          <a:ea typeface="+mn-ea"/>
                          <a:cs typeface="+mn-cs"/>
                        </a:rPr>
                        <a:t>Wspieranie rodziny znajdującej się w trudnej sytuacji materialnej, społecznej, nawiązanie kontaktu z instytucjami wspierającymi rodzinę</a:t>
                      </a:r>
                      <a:endParaRPr lang="pl-PL" sz="1600" dirty="0">
                        <a:latin typeface="+mn-lt"/>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l-PL" sz="1600" kern="1200" dirty="0">
                          <a:solidFill>
                            <a:schemeClr val="tx1"/>
                          </a:solidFill>
                          <a:effectLst/>
                          <a:latin typeface="+mn-lt"/>
                          <a:ea typeface="+mn-ea"/>
                          <a:cs typeface="+mn-cs"/>
                        </a:rPr>
                        <a:t>Okres całej kadencji (2018 – 2023)</a:t>
                      </a:r>
                    </a:p>
                    <a:p>
                      <a:pPr algn="l"/>
                      <a:endParaRPr lang="pl-PL" sz="1600" dirty="0">
                        <a:latin typeface="+mn-lt"/>
                      </a:endParaRPr>
                    </a:p>
                  </a:txBody>
                  <a:tcPr/>
                </a:tc>
                <a:extLst>
                  <a:ext uri="{0D108BD9-81ED-4DB2-BD59-A6C34878D82A}">
                    <a16:rowId xmlns:a16="http://schemas.microsoft.com/office/drawing/2014/main" xmlns="" val="3925824824"/>
                  </a:ext>
                </a:extLst>
              </a:tr>
              <a:tr h="571932">
                <a:tc>
                  <a:txBody>
                    <a:bodyPr/>
                    <a:lstStyle/>
                    <a:p>
                      <a:r>
                        <a:rPr lang="pl-PL" sz="1600" dirty="0">
                          <a:latin typeface="+mn-lt"/>
                        </a:rPr>
                        <a:t>7.</a:t>
                      </a:r>
                    </a:p>
                  </a:txBody>
                  <a:tcPr/>
                </a:tc>
                <a:tc>
                  <a:txBody>
                    <a:bodyPr/>
                    <a:lstStyle/>
                    <a:p>
                      <a:pPr algn="l">
                        <a:lnSpc>
                          <a:spcPct val="115000"/>
                        </a:lnSpc>
                        <a:spcAft>
                          <a:spcPts val="600"/>
                        </a:spcAft>
                      </a:pPr>
                      <a:r>
                        <a:rPr lang="pl-PL" sz="1600" dirty="0">
                          <a:effectLst/>
                          <a:latin typeface="+mn-lt"/>
                          <a:ea typeface="Calibri" panose="020F0502020204030204" pitchFamily="34" charset="0"/>
                          <a:cs typeface="Calibri" panose="020F0502020204030204" pitchFamily="34" charset="0"/>
                        </a:rPr>
                        <a:t>Kontynuacja poszukiwania efektywnych sposobów komunikacji z rodziną (stałe konsultacje, gazetki grupowe, zajęcia otwarte itp.)</a:t>
                      </a:r>
                      <a:endParaRPr lang="pl-PL" sz="16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l-PL" sz="1600" kern="1200" dirty="0">
                          <a:solidFill>
                            <a:schemeClr val="tx1"/>
                          </a:solidFill>
                          <a:effectLst/>
                          <a:latin typeface="+mn-lt"/>
                          <a:ea typeface="+mn-ea"/>
                          <a:cs typeface="+mn-cs"/>
                        </a:rPr>
                        <a:t>Okres całej kadencji (2018 – 2023)</a:t>
                      </a:r>
                    </a:p>
                    <a:p>
                      <a:pPr algn="l"/>
                      <a:endParaRPr lang="pl-PL" sz="1600" dirty="0">
                        <a:latin typeface="+mn-lt"/>
                      </a:endParaRPr>
                    </a:p>
                  </a:txBody>
                  <a:tcPr/>
                </a:tc>
                <a:extLst>
                  <a:ext uri="{0D108BD9-81ED-4DB2-BD59-A6C34878D82A}">
                    <a16:rowId xmlns:a16="http://schemas.microsoft.com/office/drawing/2014/main" xmlns="" val="2572789444"/>
                  </a:ext>
                </a:extLst>
              </a:tr>
            </a:tbl>
          </a:graphicData>
        </a:graphic>
      </p:graphicFrame>
    </p:spTree>
    <p:extLst>
      <p:ext uri="{BB962C8B-B14F-4D97-AF65-F5344CB8AC3E}">
        <p14:creationId xmlns:p14="http://schemas.microsoft.com/office/powerpoint/2010/main" val="80827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https://lh3.googleusercontent.com/gdTHQX9eJJTPfQFNu9TFTQt4-oW-ADwqTz1hu1-Yz8rnR5FYPN0uWr5HI5MdGKVD1wYNn6H4ykiYcT7VB-iynlRtE9k3lOUJ3BkN8cYpXf9WB1YZ56pMs4iRBkwAV3RVdPlQDjhpCw=w1177-h662-no">
            <a:extLst>
              <a:ext uri="{FF2B5EF4-FFF2-40B4-BE49-F238E27FC236}">
                <a16:creationId xmlns:a16="http://schemas.microsoft.com/office/drawing/2014/main" xmlns="" id="{D84DC3AD-44D3-2B40-A2CA-E905905E5AFC}"/>
              </a:ext>
            </a:extLst>
          </p:cNvPr>
          <p:cNvPicPr/>
          <p:nvPr/>
        </p:nvPicPr>
        <p:blipFill>
          <a:blip r:embed="rId2" cstate="print"/>
          <a:srcRect/>
          <a:stretch>
            <a:fillRect/>
          </a:stretch>
        </p:blipFill>
        <p:spPr bwMode="auto">
          <a:xfrm>
            <a:off x="1" y="1"/>
            <a:ext cx="6790544" cy="3912432"/>
          </a:xfrm>
          <a:prstGeom prst="rect">
            <a:avLst/>
          </a:prstGeom>
          <a:noFill/>
          <a:ln w="9525">
            <a:noFill/>
            <a:miter lim="800000"/>
            <a:headEnd/>
            <a:tailEnd/>
          </a:ln>
          <a:effectLst>
            <a:softEdge rad="203200"/>
          </a:effectLst>
        </p:spPr>
      </p:pic>
      <p:pic>
        <p:nvPicPr>
          <p:cNvPr id="5" name="Obraz 4" descr="C:\Users\pc1\Desktop\Skulich\piknik 2016\DSCN5357.JPG">
            <a:extLst>
              <a:ext uri="{FF2B5EF4-FFF2-40B4-BE49-F238E27FC236}">
                <a16:creationId xmlns:a16="http://schemas.microsoft.com/office/drawing/2014/main" xmlns="" id="{7733FE08-50B5-0B4B-9FA1-FDFA52758ACF}"/>
              </a:ext>
            </a:extLst>
          </p:cNvPr>
          <p:cNvPicPr/>
          <p:nvPr/>
        </p:nvPicPr>
        <p:blipFill>
          <a:blip r:embed="rId3" cstate="print"/>
          <a:srcRect/>
          <a:stretch>
            <a:fillRect/>
          </a:stretch>
        </p:blipFill>
        <p:spPr bwMode="auto">
          <a:xfrm>
            <a:off x="6100997" y="1184223"/>
            <a:ext cx="6091003" cy="4084820"/>
          </a:xfrm>
          <a:prstGeom prst="rect">
            <a:avLst/>
          </a:prstGeom>
          <a:noFill/>
          <a:ln w="9525">
            <a:noFill/>
            <a:miter lim="800000"/>
            <a:headEnd/>
            <a:tailEnd/>
          </a:ln>
          <a:effectLst>
            <a:softEdge rad="266700"/>
          </a:effectLst>
        </p:spPr>
      </p:pic>
      <p:pic>
        <p:nvPicPr>
          <p:cNvPr id="6" name="Obraz 5" descr="C:\Users\pc1\Downloads\DSC07171.JPG">
            <a:extLst>
              <a:ext uri="{FF2B5EF4-FFF2-40B4-BE49-F238E27FC236}">
                <a16:creationId xmlns:a16="http://schemas.microsoft.com/office/drawing/2014/main" xmlns="" id="{C1590010-4DE9-DB47-82FF-E04FB36CF69E}"/>
              </a:ext>
            </a:extLst>
          </p:cNvPr>
          <p:cNvPicPr/>
          <p:nvPr/>
        </p:nvPicPr>
        <p:blipFill>
          <a:blip r:embed="rId4" cstate="print"/>
          <a:srcRect/>
          <a:stretch>
            <a:fillRect/>
          </a:stretch>
        </p:blipFill>
        <p:spPr bwMode="auto">
          <a:xfrm>
            <a:off x="209863" y="3672590"/>
            <a:ext cx="5681272" cy="3185410"/>
          </a:xfrm>
          <a:prstGeom prst="rect">
            <a:avLst/>
          </a:prstGeom>
          <a:noFill/>
          <a:ln w="9525">
            <a:noFill/>
            <a:miter lim="800000"/>
            <a:headEnd/>
            <a:tailEnd/>
          </a:ln>
          <a:effectLst>
            <a:softEdge rad="152400"/>
          </a:effectLst>
        </p:spPr>
      </p:pic>
    </p:spTree>
    <p:extLst>
      <p:ext uri="{BB962C8B-B14F-4D97-AF65-F5344CB8AC3E}">
        <p14:creationId xmlns:p14="http://schemas.microsoft.com/office/powerpoint/2010/main" val="147765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D15A5B3D-6862-7046-AE9D-676C461956BC}"/>
              </a:ext>
            </a:extLst>
          </p:cNvPr>
          <p:cNvSpPr>
            <a:spLocks noGrp="1"/>
          </p:cNvSpPr>
          <p:nvPr>
            <p:ph type="title"/>
          </p:nvPr>
        </p:nvSpPr>
        <p:spPr>
          <a:xfrm>
            <a:off x="935458" y="149902"/>
            <a:ext cx="8596668" cy="2026722"/>
          </a:xfrm>
        </p:spPr>
        <p:txBody>
          <a:bodyPr>
            <a:normAutofit/>
          </a:bodyPr>
          <a:lstStyle/>
          <a:p>
            <a:pPr algn="ctr"/>
            <a:r>
              <a:rPr lang="pl-PL" sz="2000" u="sng" dirty="0"/>
              <a:t>PRIORYTET 4 </a:t>
            </a:r>
            <a:br>
              <a:rPr lang="pl-PL" sz="2000" u="sng" dirty="0"/>
            </a:br>
            <a:r>
              <a:rPr lang="pl-PL" sz="2000" dirty="0"/>
              <a:t/>
            </a:r>
            <a:br>
              <a:rPr lang="pl-PL" sz="2000" dirty="0"/>
            </a:br>
            <a:r>
              <a:rPr lang="pl-PL" sz="2000" b="1" i="1" dirty="0"/>
              <a:t>TWORZENIE SYTUACJI SPRZYJAJĄCYCH ROZWOJOWI NAWYKÓW ORAZ ZDOLNOŚCI  DO AKTYWNEGO I TWÓRCZEGO DZIAŁANIA</a:t>
            </a:r>
            <a:r>
              <a:rPr lang="pl-PL" dirty="0"/>
              <a:t/>
            </a:r>
            <a:br>
              <a:rPr lang="pl-PL" dirty="0"/>
            </a:br>
            <a:endParaRPr lang="pl-PL" dirty="0"/>
          </a:p>
        </p:txBody>
      </p:sp>
      <p:graphicFrame>
        <p:nvGraphicFramePr>
          <p:cNvPr id="4" name="Symbol zastępczy zawartości 3">
            <a:extLst>
              <a:ext uri="{FF2B5EF4-FFF2-40B4-BE49-F238E27FC236}">
                <a16:creationId xmlns:a16="http://schemas.microsoft.com/office/drawing/2014/main" xmlns="" id="{96E57484-B9CF-5B4C-A05F-BE6316D806D4}"/>
              </a:ext>
            </a:extLst>
          </p:cNvPr>
          <p:cNvGraphicFramePr>
            <a:graphicFrameLocks noGrp="1"/>
          </p:cNvGraphicFramePr>
          <p:nvPr>
            <p:ph idx="1"/>
            <p:extLst>
              <p:ext uri="{D42A27DB-BD31-4B8C-83A1-F6EECF244321}">
                <p14:modId xmlns:p14="http://schemas.microsoft.com/office/powerpoint/2010/main" val="2891612595"/>
              </p:ext>
            </p:extLst>
          </p:nvPr>
        </p:nvGraphicFramePr>
        <p:xfrm>
          <a:off x="294352" y="1761668"/>
          <a:ext cx="11261072" cy="4301528"/>
        </p:xfrm>
        <a:graphic>
          <a:graphicData uri="http://schemas.openxmlformats.org/drawingml/2006/table">
            <a:tbl>
              <a:tblPr firstRow="1" bandRow="1">
                <a:tableStyleId>{BC89EF96-8CEA-46FF-86C4-4CE0E7609802}</a:tableStyleId>
              </a:tblPr>
              <a:tblGrid>
                <a:gridCol w="525780">
                  <a:extLst>
                    <a:ext uri="{9D8B030D-6E8A-4147-A177-3AD203B41FA5}">
                      <a16:colId xmlns:a16="http://schemas.microsoft.com/office/drawing/2014/main" xmlns="" val="2464966909"/>
                    </a:ext>
                  </a:extLst>
                </a:gridCol>
                <a:gridCol w="6958939">
                  <a:extLst>
                    <a:ext uri="{9D8B030D-6E8A-4147-A177-3AD203B41FA5}">
                      <a16:colId xmlns:a16="http://schemas.microsoft.com/office/drawing/2014/main" xmlns="" val="3157594491"/>
                    </a:ext>
                  </a:extLst>
                </a:gridCol>
                <a:gridCol w="3776353">
                  <a:extLst>
                    <a:ext uri="{9D8B030D-6E8A-4147-A177-3AD203B41FA5}">
                      <a16:colId xmlns:a16="http://schemas.microsoft.com/office/drawing/2014/main" xmlns="" val="369209512"/>
                    </a:ext>
                  </a:extLst>
                </a:gridCol>
              </a:tblGrid>
              <a:tr h="370840">
                <a:tc>
                  <a:txBody>
                    <a:bodyPr/>
                    <a:lstStyle/>
                    <a:p>
                      <a:pPr algn="l"/>
                      <a:r>
                        <a:rPr lang="pl-PL" sz="1700" dirty="0">
                          <a:latin typeface="+mn-lt"/>
                        </a:rPr>
                        <a:t>Lp.</a:t>
                      </a:r>
                    </a:p>
                  </a:txBody>
                  <a:tcPr/>
                </a:tc>
                <a:tc>
                  <a:txBody>
                    <a:bodyPr/>
                    <a:lstStyle/>
                    <a:p>
                      <a:pPr algn="ctr"/>
                      <a:r>
                        <a:rPr lang="pl-PL" sz="1700" dirty="0">
                          <a:latin typeface="+mn-lt"/>
                        </a:rPr>
                        <a:t>Zadania</a:t>
                      </a:r>
                    </a:p>
                  </a:txBody>
                  <a:tcPr/>
                </a:tc>
                <a:tc>
                  <a:txBody>
                    <a:bodyPr/>
                    <a:lstStyle/>
                    <a:p>
                      <a:pPr algn="ctr"/>
                      <a:r>
                        <a:rPr lang="pl-PL" sz="1700" dirty="0">
                          <a:latin typeface="+mn-lt"/>
                        </a:rPr>
                        <a:t>Termin realizacji</a:t>
                      </a:r>
                    </a:p>
                  </a:txBody>
                  <a:tcPr/>
                </a:tc>
                <a:extLst>
                  <a:ext uri="{0D108BD9-81ED-4DB2-BD59-A6C34878D82A}">
                    <a16:rowId xmlns:a16="http://schemas.microsoft.com/office/drawing/2014/main" xmlns="" val="3487587948"/>
                  </a:ext>
                </a:extLst>
              </a:tr>
              <a:tr h="593599">
                <a:tc>
                  <a:txBody>
                    <a:bodyPr/>
                    <a:lstStyle/>
                    <a:p>
                      <a:pPr algn="l"/>
                      <a:r>
                        <a:rPr lang="pl-PL" sz="1700" dirty="0">
                          <a:latin typeface="+mn-lt"/>
                        </a:rPr>
                        <a:t>1.</a:t>
                      </a:r>
                    </a:p>
                  </a:txBody>
                  <a:tcPr/>
                </a:tc>
                <a:tc>
                  <a:txBody>
                    <a:bodyPr/>
                    <a:lstStyle/>
                    <a:p>
                      <a:pPr algn="l"/>
                      <a:r>
                        <a:rPr lang="pl-PL" sz="1700" kern="1200" dirty="0">
                          <a:solidFill>
                            <a:schemeClr val="tx1"/>
                          </a:solidFill>
                          <a:effectLst/>
                          <a:latin typeface="+mn-lt"/>
                          <a:ea typeface="+mn-ea"/>
                          <a:cs typeface="+mn-cs"/>
                        </a:rPr>
                        <a:t>Przeciwdziałanie otyłości wśród  dzieci. Kształtowanie prawidłowych nawyków żywieniowych oraz sprawności fizycznej przedszkolaków</a:t>
                      </a:r>
                      <a:endParaRPr lang="pl-PL" sz="1700" dirty="0">
                        <a:latin typeface="+mn-lt"/>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l-PL" sz="1700" kern="1200" dirty="0">
                          <a:solidFill>
                            <a:schemeClr val="tx1"/>
                          </a:solidFill>
                          <a:effectLst/>
                          <a:latin typeface="+mn-lt"/>
                          <a:ea typeface="+mn-ea"/>
                          <a:cs typeface="+mn-cs"/>
                        </a:rPr>
                        <a:t>Okres całej kadencji (2018 – 2023)</a:t>
                      </a:r>
                    </a:p>
                    <a:p>
                      <a:pPr algn="l"/>
                      <a:endParaRPr lang="pl-PL" sz="1700" dirty="0">
                        <a:latin typeface="+mn-lt"/>
                      </a:endParaRPr>
                    </a:p>
                  </a:txBody>
                  <a:tcPr/>
                </a:tc>
                <a:extLst>
                  <a:ext uri="{0D108BD9-81ED-4DB2-BD59-A6C34878D82A}">
                    <a16:rowId xmlns:a16="http://schemas.microsoft.com/office/drawing/2014/main" xmlns="" val="73258175"/>
                  </a:ext>
                </a:extLst>
              </a:tr>
              <a:tr h="470097">
                <a:tc>
                  <a:txBody>
                    <a:bodyPr/>
                    <a:lstStyle/>
                    <a:p>
                      <a:pPr algn="l"/>
                      <a:r>
                        <a:rPr lang="pl-PL" sz="1700" dirty="0">
                          <a:latin typeface="+mn-lt"/>
                        </a:rPr>
                        <a:t>2.</a:t>
                      </a:r>
                    </a:p>
                  </a:txBody>
                  <a:tcPr/>
                </a:tc>
                <a:tc>
                  <a:txBody>
                    <a:bodyPr/>
                    <a:lstStyle/>
                    <a:p>
                      <a:pPr algn="l"/>
                      <a:r>
                        <a:rPr lang="pl-PL" sz="1700" kern="1200" dirty="0">
                          <a:solidFill>
                            <a:schemeClr val="tx1"/>
                          </a:solidFill>
                          <a:effectLst/>
                          <a:latin typeface="+mn-lt"/>
                          <a:ea typeface="+mn-ea"/>
                          <a:cs typeface="+mn-cs"/>
                        </a:rPr>
                        <a:t>Spotkania warsztatowe dla rodziców – wymiana doświadczeń</a:t>
                      </a:r>
                      <a:endParaRPr lang="pl-PL" sz="1700" dirty="0">
                        <a:latin typeface="+mn-lt"/>
                      </a:endParaRPr>
                    </a:p>
                  </a:txBody>
                  <a:tcPr/>
                </a:tc>
                <a:tc>
                  <a:txBody>
                    <a:bodyPr/>
                    <a:lstStyle/>
                    <a:p>
                      <a:pPr algn="l"/>
                      <a:r>
                        <a:rPr lang="pl-PL" sz="1700" kern="1200" dirty="0">
                          <a:solidFill>
                            <a:schemeClr val="tx1"/>
                          </a:solidFill>
                          <a:effectLst/>
                          <a:latin typeface="+mn-lt"/>
                          <a:ea typeface="+mn-ea"/>
                          <a:cs typeface="+mn-cs"/>
                        </a:rPr>
                        <a:t>Okres całej kadencji (2018 – 2023)</a:t>
                      </a:r>
                      <a:r>
                        <a:rPr lang="pl-PL" sz="1700" dirty="0">
                          <a:effectLst/>
                          <a:latin typeface="+mn-lt"/>
                        </a:rPr>
                        <a:t> </a:t>
                      </a:r>
                      <a:endParaRPr lang="pl-PL" sz="1700" dirty="0">
                        <a:latin typeface="+mn-lt"/>
                      </a:endParaRPr>
                    </a:p>
                  </a:txBody>
                  <a:tcPr/>
                </a:tc>
                <a:extLst>
                  <a:ext uri="{0D108BD9-81ED-4DB2-BD59-A6C34878D82A}">
                    <a16:rowId xmlns:a16="http://schemas.microsoft.com/office/drawing/2014/main" xmlns="" val="643371143"/>
                  </a:ext>
                </a:extLst>
              </a:tr>
              <a:tr h="453805">
                <a:tc>
                  <a:txBody>
                    <a:bodyPr/>
                    <a:lstStyle/>
                    <a:p>
                      <a:pPr algn="l"/>
                      <a:r>
                        <a:rPr lang="pl-PL" sz="1700" dirty="0">
                          <a:latin typeface="+mn-lt"/>
                        </a:rPr>
                        <a:t>3.</a:t>
                      </a:r>
                    </a:p>
                  </a:txBody>
                  <a:tcPr/>
                </a:tc>
                <a:tc>
                  <a:txBody>
                    <a:bodyPr/>
                    <a:lstStyle/>
                    <a:p>
                      <a:pPr algn="l"/>
                      <a:r>
                        <a:rPr lang="pl-PL" sz="1700" kern="1200" dirty="0">
                          <a:solidFill>
                            <a:schemeClr val="tx1"/>
                          </a:solidFill>
                          <a:effectLst/>
                          <a:latin typeface="+mn-lt"/>
                          <a:ea typeface="+mn-ea"/>
                          <a:cs typeface="+mn-cs"/>
                        </a:rPr>
                        <a:t>Realizacja programu prewencyjnego „Świecę przykładem </a:t>
                      </a:r>
                      <a:r>
                        <a:rPr lang="pl-PL" sz="1700" kern="1200" dirty="0" err="1">
                          <a:solidFill>
                            <a:schemeClr val="tx1"/>
                          </a:solidFill>
                          <a:effectLst/>
                          <a:latin typeface="+mn-lt"/>
                          <a:ea typeface="+mn-ea"/>
                          <a:cs typeface="+mn-cs"/>
                        </a:rPr>
                        <a:t>Autochodzik</a:t>
                      </a:r>
                      <a:r>
                        <a:rPr lang="pl-PL" sz="1700" kern="1200" dirty="0">
                          <a:solidFill>
                            <a:schemeClr val="tx1"/>
                          </a:solidFill>
                          <a:effectLst/>
                          <a:latin typeface="+mn-lt"/>
                          <a:ea typeface="+mn-ea"/>
                          <a:cs typeface="+mn-cs"/>
                        </a:rPr>
                        <a:t>"</a:t>
                      </a:r>
                      <a:r>
                        <a:rPr lang="pl-PL" sz="1700" dirty="0">
                          <a:effectLst/>
                          <a:latin typeface="+mn-lt"/>
                        </a:rPr>
                        <a:t> </a:t>
                      </a:r>
                      <a:endParaRPr lang="pl-PL" sz="1700" dirty="0">
                        <a:latin typeface="+mn-lt"/>
                      </a:endParaRPr>
                    </a:p>
                  </a:txBody>
                  <a:tcPr/>
                </a:tc>
                <a:tc>
                  <a:txBody>
                    <a:bodyPr/>
                    <a:lstStyle/>
                    <a:p>
                      <a:pPr algn="l"/>
                      <a:r>
                        <a:rPr lang="pl-PL" sz="1700" kern="1200" dirty="0">
                          <a:solidFill>
                            <a:schemeClr val="tx1"/>
                          </a:solidFill>
                          <a:effectLst/>
                          <a:latin typeface="+mn-lt"/>
                          <a:ea typeface="+mn-ea"/>
                          <a:cs typeface="+mn-cs"/>
                        </a:rPr>
                        <a:t>Okres całej kadencji (2018 – 2023)</a:t>
                      </a:r>
                      <a:r>
                        <a:rPr lang="pl-PL" sz="1700" dirty="0">
                          <a:effectLst/>
                          <a:latin typeface="+mn-lt"/>
                        </a:rPr>
                        <a:t> </a:t>
                      </a:r>
                      <a:endParaRPr lang="pl-PL" sz="1700" dirty="0">
                        <a:latin typeface="+mn-lt"/>
                      </a:endParaRPr>
                    </a:p>
                  </a:txBody>
                  <a:tcPr/>
                </a:tc>
                <a:extLst>
                  <a:ext uri="{0D108BD9-81ED-4DB2-BD59-A6C34878D82A}">
                    <a16:rowId xmlns:a16="http://schemas.microsoft.com/office/drawing/2014/main" xmlns="" val="1824615503"/>
                  </a:ext>
                </a:extLst>
              </a:tr>
              <a:tr h="451262">
                <a:tc>
                  <a:txBody>
                    <a:bodyPr/>
                    <a:lstStyle/>
                    <a:p>
                      <a:pPr algn="l"/>
                      <a:r>
                        <a:rPr lang="pl-PL" sz="1700" dirty="0">
                          <a:latin typeface="+mn-lt"/>
                        </a:rPr>
                        <a:t>4.</a:t>
                      </a:r>
                    </a:p>
                  </a:txBody>
                  <a:tcPr/>
                </a:tc>
                <a:tc>
                  <a:txBody>
                    <a:bodyPr/>
                    <a:lstStyle/>
                    <a:p>
                      <a:pPr algn="l"/>
                      <a:r>
                        <a:rPr lang="pl-PL" sz="1700" kern="1200" dirty="0">
                          <a:solidFill>
                            <a:schemeClr val="tx1"/>
                          </a:solidFill>
                          <a:effectLst/>
                          <a:latin typeface="+mn-lt"/>
                          <a:ea typeface="+mn-ea"/>
                          <a:cs typeface="+mn-cs"/>
                        </a:rPr>
                        <a:t>Ubieganie się o krajowy certyfikat Szkoły Promującej Zdrowie</a:t>
                      </a:r>
                      <a:r>
                        <a:rPr lang="pl-PL" sz="1700" dirty="0">
                          <a:effectLst/>
                          <a:latin typeface="+mn-lt"/>
                        </a:rPr>
                        <a:t> </a:t>
                      </a:r>
                      <a:endParaRPr lang="pl-PL" sz="1700" dirty="0">
                        <a:latin typeface="+mn-lt"/>
                      </a:endParaRPr>
                    </a:p>
                  </a:txBody>
                  <a:tcPr/>
                </a:tc>
                <a:tc>
                  <a:txBody>
                    <a:bodyPr/>
                    <a:lstStyle/>
                    <a:p>
                      <a:pPr algn="l"/>
                      <a:r>
                        <a:rPr lang="pl-PL" sz="1700" kern="1200" dirty="0">
                          <a:solidFill>
                            <a:schemeClr val="tx1"/>
                          </a:solidFill>
                          <a:effectLst/>
                          <a:latin typeface="+mn-lt"/>
                          <a:ea typeface="+mn-ea"/>
                          <a:cs typeface="+mn-cs"/>
                        </a:rPr>
                        <a:t>Okres całej kadencji (2018 – 2023)</a:t>
                      </a:r>
                      <a:r>
                        <a:rPr lang="pl-PL" sz="1700" dirty="0">
                          <a:effectLst/>
                          <a:latin typeface="+mn-lt"/>
                        </a:rPr>
                        <a:t> </a:t>
                      </a:r>
                      <a:endParaRPr lang="pl-PL" sz="1700" dirty="0">
                        <a:latin typeface="+mn-lt"/>
                      </a:endParaRPr>
                    </a:p>
                  </a:txBody>
                  <a:tcPr/>
                </a:tc>
                <a:extLst>
                  <a:ext uri="{0D108BD9-81ED-4DB2-BD59-A6C34878D82A}">
                    <a16:rowId xmlns:a16="http://schemas.microsoft.com/office/drawing/2014/main" xmlns="" val="3445153400"/>
                  </a:ext>
                </a:extLst>
              </a:tr>
              <a:tr h="562629">
                <a:tc>
                  <a:txBody>
                    <a:bodyPr/>
                    <a:lstStyle/>
                    <a:p>
                      <a:pPr algn="l"/>
                      <a:r>
                        <a:rPr lang="pl-PL" sz="1700" dirty="0">
                          <a:latin typeface="+mn-lt"/>
                        </a:rPr>
                        <a:t>5.</a:t>
                      </a:r>
                    </a:p>
                  </a:txBody>
                  <a:tcPr/>
                </a:tc>
                <a:tc>
                  <a:txBody>
                    <a:bodyPr/>
                    <a:lstStyle/>
                    <a:p>
                      <a:pPr algn="l">
                        <a:lnSpc>
                          <a:spcPct val="115000"/>
                        </a:lnSpc>
                        <a:spcAft>
                          <a:spcPts val="600"/>
                        </a:spcAft>
                      </a:pPr>
                      <a:r>
                        <a:rPr lang="pl-PL" sz="1700" dirty="0">
                          <a:effectLst/>
                          <a:latin typeface="+mn-lt"/>
                          <a:ea typeface="Calibri" panose="020F0502020204030204" pitchFamily="34" charset="0"/>
                          <a:cs typeface="Calibri" panose="020F0502020204030204" pitchFamily="34" charset="0"/>
                        </a:rPr>
                        <a:t>Kontynuacja współpracy z Komendą Policji, Strażą Pożarną, schroniskiem dla zwierząt</a:t>
                      </a:r>
                      <a:endParaRPr lang="pl-PL" sz="17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l"/>
                      <a:r>
                        <a:rPr lang="pl-PL" sz="1700" kern="1200" dirty="0">
                          <a:solidFill>
                            <a:schemeClr val="tx1"/>
                          </a:solidFill>
                          <a:effectLst/>
                          <a:latin typeface="+mn-lt"/>
                          <a:ea typeface="+mn-ea"/>
                          <a:cs typeface="+mn-cs"/>
                        </a:rPr>
                        <a:t>Okres całej kadencji (2018 – 2023)</a:t>
                      </a:r>
                      <a:r>
                        <a:rPr lang="pl-PL" sz="1700" dirty="0">
                          <a:effectLst/>
                          <a:latin typeface="+mn-lt"/>
                        </a:rPr>
                        <a:t> </a:t>
                      </a:r>
                      <a:endParaRPr lang="pl-PL" sz="1700" dirty="0">
                        <a:latin typeface="+mn-lt"/>
                      </a:endParaRPr>
                    </a:p>
                  </a:txBody>
                  <a:tcPr/>
                </a:tc>
                <a:extLst>
                  <a:ext uri="{0D108BD9-81ED-4DB2-BD59-A6C34878D82A}">
                    <a16:rowId xmlns:a16="http://schemas.microsoft.com/office/drawing/2014/main" xmlns="" val="1514480824"/>
                  </a:ext>
                </a:extLst>
              </a:tr>
              <a:tr h="564004">
                <a:tc>
                  <a:txBody>
                    <a:bodyPr/>
                    <a:lstStyle/>
                    <a:p>
                      <a:pPr algn="l"/>
                      <a:r>
                        <a:rPr lang="pl-PL" sz="1700" dirty="0">
                          <a:latin typeface="+mn-lt"/>
                        </a:rPr>
                        <a:t>6.</a:t>
                      </a:r>
                    </a:p>
                  </a:txBody>
                  <a:tcPr/>
                </a:tc>
                <a:tc>
                  <a:txBody>
                    <a:bodyPr/>
                    <a:lstStyle/>
                    <a:p>
                      <a:pPr algn="l"/>
                      <a:r>
                        <a:rPr lang="pl-PL" sz="1700" kern="1200" dirty="0">
                          <a:solidFill>
                            <a:schemeClr val="tx1"/>
                          </a:solidFill>
                          <a:effectLst/>
                          <a:latin typeface="+mn-lt"/>
                          <a:ea typeface="+mn-ea"/>
                          <a:cs typeface="+mn-cs"/>
                        </a:rPr>
                        <a:t>Kontrola i monitoring stanu bezpieczeństwa budynku i terenu przedszkola. Usuwanie ewentualnych zagrożeń</a:t>
                      </a:r>
                      <a:r>
                        <a:rPr lang="pl-PL" sz="1700" dirty="0">
                          <a:effectLst/>
                          <a:latin typeface="+mn-lt"/>
                        </a:rPr>
                        <a:t> </a:t>
                      </a:r>
                      <a:endParaRPr lang="pl-PL" sz="1700" dirty="0">
                        <a:latin typeface="+mn-lt"/>
                      </a:endParaRPr>
                    </a:p>
                  </a:txBody>
                  <a:tcPr/>
                </a:tc>
                <a:tc>
                  <a:txBody>
                    <a:bodyPr/>
                    <a:lstStyle/>
                    <a:p>
                      <a:pPr algn="l"/>
                      <a:r>
                        <a:rPr lang="pl-PL" sz="1700" kern="1200" dirty="0">
                          <a:solidFill>
                            <a:schemeClr val="tx1"/>
                          </a:solidFill>
                          <a:effectLst/>
                          <a:latin typeface="+mn-lt"/>
                          <a:ea typeface="+mn-ea"/>
                          <a:cs typeface="+mn-cs"/>
                        </a:rPr>
                        <a:t>Okres całej kadencji (2018 – 2023)</a:t>
                      </a:r>
                      <a:r>
                        <a:rPr lang="pl-PL" sz="1700" dirty="0">
                          <a:effectLst/>
                          <a:latin typeface="+mn-lt"/>
                        </a:rPr>
                        <a:t> </a:t>
                      </a:r>
                      <a:endParaRPr lang="pl-PL" sz="1700" dirty="0">
                        <a:latin typeface="+mn-lt"/>
                      </a:endParaRPr>
                    </a:p>
                  </a:txBody>
                  <a:tcPr/>
                </a:tc>
                <a:extLst>
                  <a:ext uri="{0D108BD9-81ED-4DB2-BD59-A6C34878D82A}">
                    <a16:rowId xmlns:a16="http://schemas.microsoft.com/office/drawing/2014/main" xmlns="" val="1038428946"/>
                  </a:ext>
                </a:extLst>
              </a:tr>
              <a:tr h="370840">
                <a:tc>
                  <a:txBody>
                    <a:bodyPr/>
                    <a:lstStyle/>
                    <a:p>
                      <a:pPr algn="l"/>
                      <a:r>
                        <a:rPr lang="pl-PL" sz="1700" dirty="0">
                          <a:latin typeface="+mn-lt"/>
                        </a:rPr>
                        <a:t>7.</a:t>
                      </a:r>
                    </a:p>
                  </a:txBody>
                  <a:tcPr/>
                </a:tc>
                <a:tc>
                  <a:txBody>
                    <a:bodyPr/>
                    <a:lstStyle/>
                    <a:p>
                      <a:pPr algn="l"/>
                      <a:r>
                        <a:rPr lang="pl-PL" sz="1700" kern="1200" dirty="0">
                          <a:solidFill>
                            <a:schemeClr val="tx1"/>
                          </a:solidFill>
                          <a:effectLst/>
                          <a:latin typeface="+mn-lt"/>
                          <a:ea typeface="+mn-ea"/>
                          <a:cs typeface="+mn-cs"/>
                        </a:rPr>
                        <a:t>Uczestnictwo w ogólnopolskiej akcji przeciwdziałania występowania próchnicy u dzieci przedszkolnych – „Akademia </a:t>
                      </a:r>
                      <a:r>
                        <a:rPr lang="pl-PL" sz="1700" kern="1200" dirty="0" err="1">
                          <a:solidFill>
                            <a:schemeClr val="tx1"/>
                          </a:solidFill>
                          <a:effectLst/>
                          <a:latin typeface="+mn-lt"/>
                          <a:ea typeface="+mn-ea"/>
                          <a:cs typeface="+mn-cs"/>
                        </a:rPr>
                        <a:t>Aquafresh</a:t>
                      </a:r>
                      <a:r>
                        <a:rPr lang="pl-PL" sz="1700" kern="1200" dirty="0">
                          <a:solidFill>
                            <a:schemeClr val="tx1"/>
                          </a:solidFill>
                          <a:effectLst/>
                          <a:latin typeface="+mn-lt"/>
                          <a:ea typeface="+mn-ea"/>
                          <a:cs typeface="+mn-cs"/>
                        </a:rPr>
                        <a:t>”</a:t>
                      </a:r>
                      <a:endParaRPr lang="pl-PL" sz="1700" dirty="0">
                        <a:latin typeface="+mn-lt"/>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l-PL" sz="1700" kern="1200" dirty="0">
                          <a:solidFill>
                            <a:schemeClr val="tx1"/>
                          </a:solidFill>
                          <a:effectLst/>
                          <a:latin typeface="+mn-lt"/>
                          <a:ea typeface="+mn-ea"/>
                          <a:cs typeface="+mn-cs"/>
                        </a:rPr>
                        <a:t>Okres całej kadencji (2018 – 2023)</a:t>
                      </a:r>
                    </a:p>
                    <a:p>
                      <a:pPr algn="l"/>
                      <a:endParaRPr lang="pl-PL" sz="1700" dirty="0">
                        <a:latin typeface="+mn-lt"/>
                      </a:endParaRPr>
                    </a:p>
                  </a:txBody>
                  <a:tcPr/>
                </a:tc>
                <a:extLst>
                  <a:ext uri="{0D108BD9-81ED-4DB2-BD59-A6C34878D82A}">
                    <a16:rowId xmlns:a16="http://schemas.microsoft.com/office/drawing/2014/main" xmlns="" val="2201897414"/>
                  </a:ext>
                </a:extLst>
              </a:tr>
            </a:tbl>
          </a:graphicData>
        </a:graphic>
      </p:graphicFrame>
    </p:spTree>
    <p:extLst>
      <p:ext uri="{BB962C8B-B14F-4D97-AF65-F5344CB8AC3E}">
        <p14:creationId xmlns:p14="http://schemas.microsoft.com/office/powerpoint/2010/main" val="10521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F3048EB8-2354-4344-80AA-CBF0C8F0CE55}"/>
              </a:ext>
            </a:extLst>
          </p:cNvPr>
          <p:cNvSpPr>
            <a:spLocks noGrp="1"/>
          </p:cNvSpPr>
          <p:nvPr>
            <p:ph type="title"/>
          </p:nvPr>
        </p:nvSpPr>
        <p:spPr>
          <a:xfrm>
            <a:off x="2400299" y="387873"/>
            <a:ext cx="8001001" cy="1553116"/>
          </a:xfrm>
        </p:spPr>
        <p:txBody>
          <a:bodyPr>
            <a:normAutofit fontScale="90000"/>
          </a:bodyPr>
          <a:lstStyle/>
          <a:p>
            <a:pPr algn="ctr"/>
            <a:r>
              <a:rPr lang="pl-PL" b="1" dirty="0"/>
              <a:t/>
            </a:r>
            <a:br>
              <a:rPr lang="pl-PL" b="1" dirty="0"/>
            </a:br>
            <a:r>
              <a:rPr lang="pl-PL" b="1" dirty="0"/>
              <a:t>I. Uzasadnienie</a:t>
            </a:r>
            <a:r>
              <a:rPr lang="pl-PL" dirty="0"/>
              <a:t/>
            </a:r>
            <a:br>
              <a:rPr lang="pl-PL" dirty="0"/>
            </a:br>
            <a:endParaRPr lang="pl-PL" dirty="0"/>
          </a:p>
        </p:txBody>
      </p:sp>
      <p:pic>
        <p:nvPicPr>
          <p:cNvPr id="9" name="Obraz 8" descr="http://p11tecza.edupage.org/files/LOGO.png">
            <a:extLst>
              <a:ext uri="{FF2B5EF4-FFF2-40B4-BE49-F238E27FC236}">
                <a16:creationId xmlns:a16="http://schemas.microsoft.com/office/drawing/2014/main" xmlns="" id="{73D3F9E5-F060-9047-93CF-FA21652FE231}"/>
              </a:ext>
            </a:extLst>
          </p:cNvPr>
          <p:cNvPicPr/>
          <p:nvPr/>
        </p:nvPicPr>
        <p:blipFill>
          <a:blip r:embed="rId2" cstate="print"/>
          <a:srcRect/>
          <a:stretch>
            <a:fillRect/>
          </a:stretch>
        </p:blipFill>
        <p:spPr bwMode="auto">
          <a:xfrm>
            <a:off x="1" y="0"/>
            <a:ext cx="2400298" cy="2157413"/>
          </a:xfrm>
          <a:prstGeom prst="rect">
            <a:avLst/>
          </a:prstGeom>
          <a:noFill/>
          <a:ln w="9525">
            <a:noFill/>
            <a:miter lim="800000"/>
            <a:headEnd/>
            <a:tailEnd/>
          </a:ln>
        </p:spPr>
      </p:pic>
      <p:sp>
        <p:nvSpPr>
          <p:cNvPr id="8" name="Symbol zastępczy zawartości 7">
            <a:extLst>
              <a:ext uri="{FF2B5EF4-FFF2-40B4-BE49-F238E27FC236}">
                <a16:creationId xmlns:a16="http://schemas.microsoft.com/office/drawing/2014/main" xmlns="" id="{9563A25C-E7A9-DB42-8640-E3DAF2EE52AE}"/>
              </a:ext>
            </a:extLst>
          </p:cNvPr>
          <p:cNvSpPr>
            <a:spLocks noGrp="1"/>
          </p:cNvSpPr>
          <p:nvPr>
            <p:ph idx="1"/>
          </p:nvPr>
        </p:nvSpPr>
        <p:spPr>
          <a:xfrm>
            <a:off x="357188" y="2043113"/>
            <a:ext cx="11691937" cy="4700587"/>
          </a:xfrm>
        </p:spPr>
        <p:txBody>
          <a:bodyPr anchor="t">
            <a:normAutofit fontScale="92500" lnSpcReduction="10000"/>
          </a:bodyPr>
          <a:lstStyle/>
          <a:p>
            <a:pPr marL="0" indent="0" algn="ctr">
              <a:buNone/>
            </a:pPr>
            <a:r>
              <a:rPr lang="pl-PL" sz="1900" dirty="0">
                <a:solidFill>
                  <a:schemeClr val="tx1"/>
                </a:solidFill>
              </a:rPr>
              <a:t>Podejmując decyzję o przystąpieniu do konkursu na stanowisko dyrektora kierowałam się następującymi przesłankami:</a:t>
            </a:r>
          </a:p>
          <a:p>
            <a:pPr marL="0" indent="0" algn="ctr">
              <a:buNone/>
            </a:pPr>
            <a:endParaRPr lang="pl-PL" sz="1900" dirty="0">
              <a:solidFill>
                <a:schemeClr val="tx1"/>
              </a:solidFill>
            </a:endParaRPr>
          </a:p>
          <a:p>
            <a:pPr lvl="0"/>
            <a:r>
              <a:rPr lang="pl-PL" sz="1900" dirty="0">
                <a:solidFill>
                  <a:schemeClr val="tx1"/>
                </a:solidFill>
              </a:rPr>
              <a:t> wieloletnia znajomość charakteru  pracy w przedszkolu</a:t>
            </a:r>
          </a:p>
          <a:p>
            <a:pPr lvl="0"/>
            <a:r>
              <a:rPr lang="pl-PL" sz="1900" dirty="0">
                <a:solidFill>
                  <a:schemeClr val="tx1"/>
                </a:solidFill>
              </a:rPr>
              <a:t> zawodowe i emocjonalne związanie z przedszkolem od 1980r.</a:t>
            </a:r>
          </a:p>
          <a:p>
            <a:pPr lvl="0"/>
            <a:r>
              <a:rPr lang="pl-PL" sz="1900" dirty="0">
                <a:solidFill>
                  <a:schemeClr val="tx1"/>
                </a:solidFill>
              </a:rPr>
              <a:t> funkcję dyrektora  pełnię od 2003r.</a:t>
            </a:r>
          </a:p>
          <a:p>
            <a:pPr lvl="0"/>
            <a:r>
              <a:rPr lang="pl-PL" sz="1900" dirty="0">
                <a:solidFill>
                  <a:schemeClr val="tx1"/>
                </a:solidFill>
              </a:rPr>
              <a:t>posiadane kwalifikacje: pedagogika wczesnoszkolna, pedagogika przedszkolna z terapią dziecka, oligofrenopedagogika, zarządzanie oświatą</a:t>
            </a:r>
          </a:p>
          <a:p>
            <a:pPr lvl="0"/>
            <a:r>
              <a:rPr lang="pl-PL" sz="1900" dirty="0">
                <a:solidFill>
                  <a:schemeClr val="tx1"/>
                </a:solidFill>
              </a:rPr>
              <a:t>zaangażowanie i otwartość na nowe teorie pedagogiczne</a:t>
            </a:r>
          </a:p>
          <a:p>
            <a:pPr lvl="0"/>
            <a:r>
              <a:rPr lang="pl-PL" sz="1900" dirty="0">
                <a:solidFill>
                  <a:schemeClr val="tx1"/>
                </a:solidFill>
              </a:rPr>
              <a:t>pełniąc obowiązki kierownicze, zdobyłam niezbędne i bardzo cenne doświadczenia w pracy zespołowej, umiejętność współpracy </a:t>
            </a:r>
          </a:p>
          <a:p>
            <a:pPr lvl="0"/>
            <a:r>
              <a:rPr lang="pl-PL" sz="1900" dirty="0">
                <a:solidFill>
                  <a:schemeClr val="tx1"/>
                </a:solidFill>
              </a:rPr>
              <a:t>przedszkole uzyskało pozytywne wyniki przeprowadzonej całościowej ewaluacji  zewnętrznej, wszystkie obszary ocenione na poziomie wysokim</a:t>
            </a:r>
          </a:p>
          <a:p>
            <a:pPr lvl="0"/>
            <a:r>
              <a:rPr lang="pl-PL" sz="1900" dirty="0">
                <a:solidFill>
                  <a:schemeClr val="tx1"/>
                </a:solidFill>
              </a:rPr>
              <a:t>cechy charakteru: pracowitość, umiejętność współżycia w zespole, komunikatywność, życzliwość i empatia.</a:t>
            </a:r>
          </a:p>
          <a:p>
            <a:endParaRPr lang="pl-PL" dirty="0"/>
          </a:p>
        </p:txBody>
      </p:sp>
    </p:spTree>
    <p:extLst>
      <p:ext uri="{BB962C8B-B14F-4D97-AF65-F5344CB8AC3E}">
        <p14:creationId xmlns:p14="http://schemas.microsoft.com/office/powerpoint/2010/main" val="200490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p:tgtEl>
                                          <p:spTgt spid="2"/>
                                        </p:tgtEl>
                                        <p:attrNameLst>
                                          <p:attrName>ppt_y</p:attrName>
                                        </p:attrNameLst>
                                      </p:cBhvr>
                                      <p:tavLst>
                                        <p:tav tm="0">
                                          <p:val>
                                            <p:strVal val="#ppt_y+#ppt_h*1.125000"/>
                                          </p:val>
                                        </p:tav>
                                        <p:tav tm="100000">
                                          <p:val>
                                            <p:strVal val="#ppt_y"/>
                                          </p:val>
                                        </p:tav>
                                      </p:tavLst>
                                    </p:anim>
                                    <p:animEffect transition="in" filter="wipe(up)">
                                      <p:cBhvr>
                                        <p:cTn id="11" dur="500"/>
                                        <p:tgtEl>
                                          <p:spTgt spid="2"/>
                                        </p:tgtEl>
                                      </p:cBhvr>
                                    </p:animEffect>
                                  </p:childTnLst>
                                </p:cTn>
                              </p:par>
                              <p:par>
                                <p:cTn id="12" presetID="12" presetClass="entr" presetSubtype="4" fill="hold" nodeType="with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 calcmode="lin" valueType="num">
                                      <p:cBhvr additive="base">
                                        <p:cTn id="14" dur="20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15" dur="2000"/>
                                        <p:tgtEl>
                                          <p:spTgt spid="8">
                                            <p:txEl>
                                              <p:pRg st="0" end="0"/>
                                            </p:txEl>
                                          </p:spTgt>
                                        </p:tgtEl>
                                      </p:cBhvr>
                                    </p:animEffect>
                                  </p:childTnLst>
                                </p:cTn>
                              </p:par>
                              <p:par>
                                <p:cTn id="16" presetID="12" presetClass="entr" presetSubtype="4" fill="hold" nodeType="with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 calcmode="lin" valueType="num">
                                      <p:cBhvr additive="base">
                                        <p:cTn id="18" dur="20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19" dur="2000"/>
                                        <p:tgtEl>
                                          <p:spTgt spid="8">
                                            <p:txEl>
                                              <p:pRg st="2" end="2"/>
                                            </p:txEl>
                                          </p:spTgt>
                                        </p:tgtEl>
                                      </p:cBhvr>
                                    </p:animEffect>
                                  </p:childTnLst>
                                </p:cTn>
                              </p:par>
                              <p:par>
                                <p:cTn id="20" presetID="12" presetClass="entr" presetSubtype="4" fill="hold" nodeType="with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 calcmode="lin" valueType="num">
                                      <p:cBhvr additive="base">
                                        <p:cTn id="22" dur="2000"/>
                                        <p:tgtEl>
                                          <p:spTgt spid="8">
                                            <p:txEl>
                                              <p:pRg st="3" end="3"/>
                                            </p:txEl>
                                          </p:spTgt>
                                        </p:tgtEl>
                                        <p:attrNameLst>
                                          <p:attrName>ppt_y</p:attrName>
                                        </p:attrNameLst>
                                      </p:cBhvr>
                                      <p:tavLst>
                                        <p:tav tm="0">
                                          <p:val>
                                            <p:strVal val="#ppt_y+#ppt_h*1.125000"/>
                                          </p:val>
                                        </p:tav>
                                        <p:tav tm="100000">
                                          <p:val>
                                            <p:strVal val="#ppt_y"/>
                                          </p:val>
                                        </p:tav>
                                      </p:tavLst>
                                    </p:anim>
                                    <p:animEffect transition="in" filter="wipe(up)">
                                      <p:cBhvr>
                                        <p:cTn id="23" dur="2000"/>
                                        <p:tgtEl>
                                          <p:spTgt spid="8">
                                            <p:txEl>
                                              <p:pRg st="3" end="3"/>
                                            </p:txEl>
                                          </p:spTgt>
                                        </p:tgtEl>
                                      </p:cBhvr>
                                    </p:animEffect>
                                  </p:childTnLst>
                                </p:cTn>
                              </p:par>
                              <p:par>
                                <p:cTn id="24" presetID="12" presetClass="entr" presetSubtype="4" fill="hold" nodeType="withEffect">
                                  <p:stCondLst>
                                    <p:cond delay="0"/>
                                  </p:stCondLst>
                                  <p:childTnLst>
                                    <p:set>
                                      <p:cBhvr>
                                        <p:cTn id="25" dur="1" fill="hold">
                                          <p:stCondLst>
                                            <p:cond delay="0"/>
                                          </p:stCondLst>
                                        </p:cTn>
                                        <p:tgtEl>
                                          <p:spTgt spid="8">
                                            <p:txEl>
                                              <p:pRg st="4" end="4"/>
                                            </p:txEl>
                                          </p:spTgt>
                                        </p:tgtEl>
                                        <p:attrNameLst>
                                          <p:attrName>style.visibility</p:attrName>
                                        </p:attrNameLst>
                                      </p:cBhvr>
                                      <p:to>
                                        <p:strVal val="visible"/>
                                      </p:to>
                                    </p:set>
                                    <p:anim calcmode="lin" valueType="num">
                                      <p:cBhvr additive="base">
                                        <p:cTn id="26" dur="20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7" dur="2000"/>
                                        <p:tgtEl>
                                          <p:spTgt spid="8">
                                            <p:txEl>
                                              <p:pRg st="4" end="4"/>
                                            </p:txEl>
                                          </p:spTgt>
                                        </p:tgtEl>
                                      </p:cBhvr>
                                    </p:animEffect>
                                  </p:childTnLst>
                                </p:cTn>
                              </p:par>
                              <p:par>
                                <p:cTn id="28" presetID="12" presetClass="entr" presetSubtype="4" fill="hold" nodeType="withEffect">
                                  <p:stCondLst>
                                    <p:cond delay="0"/>
                                  </p:stCondLst>
                                  <p:childTnLst>
                                    <p:set>
                                      <p:cBhvr>
                                        <p:cTn id="29" dur="1" fill="hold">
                                          <p:stCondLst>
                                            <p:cond delay="0"/>
                                          </p:stCondLst>
                                        </p:cTn>
                                        <p:tgtEl>
                                          <p:spTgt spid="8">
                                            <p:txEl>
                                              <p:pRg st="5" end="5"/>
                                            </p:txEl>
                                          </p:spTgt>
                                        </p:tgtEl>
                                        <p:attrNameLst>
                                          <p:attrName>style.visibility</p:attrName>
                                        </p:attrNameLst>
                                      </p:cBhvr>
                                      <p:to>
                                        <p:strVal val="visible"/>
                                      </p:to>
                                    </p:set>
                                    <p:anim calcmode="lin" valueType="num">
                                      <p:cBhvr additive="base">
                                        <p:cTn id="30" dur="2000"/>
                                        <p:tgtEl>
                                          <p:spTgt spid="8">
                                            <p:txEl>
                                              <p:pRg st="5" end="5"/>
                                            </p:txEl>
                                          </p:spTgt>
                                        </p:tgtEl>
                                        <p:attrNameLst>
                                          <p:attrName>ppt_y</p:attrName>
                                        </p:attrNameLst>
                                      </p:cBhvr>
                                      <p:tavLst>
                                        <p:tav tm="0">
                                          <p:val>
                                            <p:strVal val="#ppt_y+#ppt_h*1.125000"/>
                                          </p:val>
                                        </p:tav>
                                        <p:tav tm="100000">
                                          <p:val>
                                            <p:strVal val="#ppt_y"/>
                                          </p:val>
                                        </p:tav>
                                      </p:tavLst>
                                    </p:anim>
                                    <p:animEffect transition="in" filter="wipe(up)">
                                      <p:cBhvr>
                                        <p:cTn id="31" dur="2000"/>
                                        <p:tgtEl>
                                          <p:spTgt spid="8">
                                            <p:txEl>
                                              <p:pRg st="5" end="5"/>
                                            </p:txEl>
                                          </p:spTgt>
                                        </p:tgtEl>
                                      </p:cBhvr>
                                    </p:animEffect>
                                  </p:childTnLst>
                                </p:cTn>
                              </p:par>
                              <p:par>
                                <p:cTn id="32" presetID="12" presetClass="entr" presetSubtype="4" fill="hold" nodeType="withEffect">
                                  <p:stCondLst>
                                    <p:cond delay="0"/>
                                  </p:stCondLst>
                                  <p:childTnLst>
                                    <p:set>
                                      <p:cBhvr>
                                        <p:cTn id="33" dur="1" fill="hold">
                                          <p:stCondLst>
                                            <p:cond delay="0"/>
                                          </p:stCondLst>
                                        </p:cTn>
                                        <p:tgtEl>
                                          <p:spTgt spid="8">
                                            <p:txEl>
                                              <p:pRg st="6" end="6"/>
                                            </p:txEl>
                                          </p:spTgt>
                                        </p:tgtEl>
                                        <p:attrNameLst>
                                          <p:attrName>style.visibility</p:attrName>
                                        </p:attrNameLst>
                                      </p:cBhvr>
                                      <p:to>
                                        <p:strVal val="visible"/>
                                      </p:to>
                                    </p:set>
                                    <p:anim calcmode="lin" valueType="num">
                                      <p:cBhvr additive="base">
                                        <p:cTn id="34" dur="2000"/>
                                        <p:tgtEl>
                                          <p:spTgt spid="8">
                                            <p:txEl>
                                              <p:pRg st="6" end="6"/>
                                            </p:txEl>
                                          </p:spTgt>
                                        </p:tgtEl>
                                        <p:attrNameLst>
                                          <p:attrName>ppt_y</p:attrName>
                                        </p:attrNameLst>
                                      </p:cBhvr>
                                      <p:tavLst>
                                        <p:tav tm="0">
                                          <p:val>
                                            <p:strVal val="#ppt_y+#ppt_h*1.125000"/>
                                          </p:val>
                                        </p:tav>
                                        <p:tav tm="100000">
                                          <p:val>
                                            <p:strVal val="#ppt_y"/>
                                          </p:val>
                                        </p:tav>
                                      </p:tavLst>
                                    </p:anim>
                                    <p:animEffect transition="in" filter="wipe(up)">
                                      <p:cBhvr>
                                        <p:cTn id="35" dur="2000"/>
                                        <p:tgtEl>
                                          <p:spTgt spid="8">
                                            <p:txEl>
                                              <p:pRg st="6" end="6"/>
                                            </p:txEl>
                                          </p:spTgt>
                                        </p:tgtEl>
                                      </p:cBhvr>
                                    </p:animEffect>
                                  </p:childTnLst>
                                </p:cTn>
                              </p:par>
                              <p:par>
                                <p:cTn id="36" presetID="12" presetClass="entr" presetSubtype="4" fill="hold" nodeType="withEffect">
                                  <p:stCondLst>
                                    <p:cond delay="0"/>
                                  </p:stCondLst>
                                  <p:childTnLst>
                                    <p:set>
                                      <p:cBhvr>
                                        <p:cTn id="37" dur="1" fill="hold">
                                          <p:stCondLst>
                                            <p:cond delay="0"/>
                                          </p:stCondLst>
                                        </p:cTn>
                                        <p:tgtEl>
                                          <p:spTgt spid="8">
                                            <p:txEl>
                                              <p:pRg st="7" end="7"/>
                                            </p:txEl>
                                          </p:spTgt>
                                        </p:tgtEl>
                                        <p:attrNameLst>
                                          <p:attrName>style.visibility</p:attrName>
                                        </p:attrNameLst>
                                      </p:cBhvr>
                                      <p:to>
                                        <p:strVal val="visible"/>
                                      </p:to>
                                    </p:set>
                                    <p:anim calcmode="lin" valueType="num">
                                      <p:cBhvr additive="base">
                                        <p:cTn id="38" dur="2000"/>
                                        <p:tgtEl>
                                          <p:spTgt spid="8">
                                            <p:txEl>
                                              <p:pRg st="7" end="7"/>
                                            </p:txEl>
                                          </p:spTgt>
                                        </p:tgtEl>
                                        <p:attrNameLst>
                                          <p:attrName>ppt_y</p:attrName>
                                        </p:attrNameLst>
                                      </p:cBhvr>
                                      <p:tavLst>
                                        <p:tav tm="0">
                                          <p:val>
                                            <p:strVal val="#ppt_y+#ppt_h*1.125000"/>
                                          </p:val>
                                        </p:tav>
                                        <p:tav tm="100000">
                                          <p:val>
                                            <p:strVal val="#ppt_y"/>
                                          </p:val>
                                        </p:tav>
                                      </p:tavLst>
                                    </p:anim>
                                    <p:animEffect transition="in" filter="wipe(up)">
                                      <p:cBhvr>
                                        <p:cTn id="39" dur="2000"/>
                                        <p:tgtEl>
                                          <p:spTgt spid="8">
                                            <p:txEl>
                                              <p:pRg st="7" end="7"/>
                                            </p:txEl>
                                          </p:spTgt>
                                        </p:tgtEl>
                                      </p:cBhvr>
                                    </p:animEffect>
                                  </p:childTnLst>
                                </p:cTn>
                              </p:par>
                              <p:par>
                                <p:cTn id="40" presetID="12" presetClass="entr" presetSubtype="4" fill="hold" nodeType="withEffect">
                                  <p:stCondLst>
                                    <p:cond delay="0"/>
                                  </p:stCondLst>
                                  <p:childTnLst>
                                    <p:set>
                                      <p:cBhvr>
                                        <p:cTn id="41" dur="1" fill="hold">
                                          <p:stCondLst>
                                            <p:cond delay="0"/>
                                          </p:stCondLst>
                                        </p:cTn>
                                        <p:tgtEl>
                                          <p:spTgt spid="8">
                                            <p:txEl>
                                              <p:pRg st="8" end="8"/>
                                            </p:txEl>
                                          </p:spTgt>
                                        </p:tgtEl>
                                        <p:attrNameLst>
                                          <p:attrName>style.visibility</p:attrName>
                                        </p:attrNameLst>
                                      </p:cBhvr>
                                      <p:to>
                                        <p:strVal val="visible"/>
                                      </p:to>
                                    </p:set>
                                    <p:anim calcmode="lin" valueType="num">
                                      <p:cBhvr additive="base">
                                        <p:cTn id="42" dur="2000"/>
                                        <p:tgtEl>
                                          <p:spTgt spid="8">
                                            <p:txEl>
                                              <p:pRg st="8" end="8"/>
                                            </p:txEl>
                                          </p:spTgt>
                                        </p:tgtEl>
                                        <p:attrNameLst>
                                          <p:attrName>ppt_y</p:attrName>
                                        </p:attrNameLst>
                                      </p:cBhvr>
                                      <p:tavLst>
                                        <p:tav tm="0">
                                          <p:val>
                                            <p:strVal val="#ppt_y+#ppt_h*1.125000"/>
                                          </p:val>
                                        </p:tav>
                                        <p:tav tm="100000">
                                          <p:val>
                                            <p:strVal val="#ppt_y"/>
                                          </p:val>
                                        </p:tav>
                                      </p:tavLst>
                                    </p:anim>
                                    <p:animEffect transition="in" filter="wipe(up)">
                                      <p:cBhvr>
                                        <p:cTn id="43" dur="2000"/>
                                        <p:tgtEl>
                                          <p:spTgt spid="8">
                                            <p:txEl>
                                              <p:pRg st="8" end="8"/>
                                            </p:txEl>
                                          </p:spTgt>
                                        </p:tgtEl>
                                      </p:cBhvr>
                                    </p:animEffect>
                                  </p:childTnLst>
                                </p:cTn>
                              </p:par>
                              <p:par>
                                <p:cTn id="44" presetID="12" presetClass="entr" presetSubtype="4" fill="hold" nodeType="withEffect">
                                  <p:stCondLst>
                                    <p:cond delay="0"/>
                                  </p:stCondLst>
                                  <p:childTnLst>
                                    <p:set>
                                      <p:cBhvr>
                                        <p:cTn id="45" dur="1" fill="hold">
                                          <p:stCondLst>
                                            <p:cond delay="0"/>
                                          </p:stCondLst>
                                        </p:cTn>
                                        <p:tgtEl>
                                          <p:spTgt spid="8">
                                            <p:txEl>
                                              <p:pRg st="9" end="9"/>
                                            </p:txEl>
                                          </p:spTgt>
                                        </p:tgtEl>
                                        <p:attrNameLst>
                                          <p:attrName>style.visibility</p:attrName>
                                        </p:attrNameLst>
                                      </p:cBhvr>
                                      <p:to>
                                        <p:strVal val="visible"/>
                                      </p:to>
                                    </p:set>
                                    <p:anim calcmode="lin" valueType="num">
                                      <p:cBhvr additive="base">
                                        <p:cTn id="46" dur="2000"/>
                                        <p:tgtEl>
                                          <p:spTgt spid="8">
                                            <p:txEl>
                                              <p:pRg st="9" end="9"/>
                                            </p:txEl>
                                          </p:spTgt>
                                        </p:tgtEl>
                                        <p:attrNameLst>
                                          <p:attrName>ppt_y</p:attrName>
                                        </p:attrNameLst>
                                      </p:cBhvr>
                                      <p:tavLst>
                                        <p:tav tm="0">
                                          <p:val>
                                            <p:strVal val="#ppt_y+#ppt_h*1.125000"/>
                                          </p:val>
                                        </p:tav>
                                        <p:tav tm="100000">
                                          <p:val>
                                            <p:strVal val="#ppt_y"/>
                                          </p:val>
                                        </p:tav>
                                      </p:tavLst>
                                    </p:anim>
                                    <p:animEffect transition="in" filter="wipe(up)">
                                      <p:cBhvr>
                                        <p:cTn id="47" dur="20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C:\Users\pc1\Downloads\DSC03444.JPG">
            <a:extLst>
              <a:ext uri="{FF2B5EF4-FFF2-40B4-BE49-F238E27FC236}">
                <a16:creationId xmlns:a16="http://schemas.microsoft.com/office/drawing/2014/main" xmlns="" id="{ECB4BEC5-7FEE-9A48-8402-B821A384F8AE}"/>
              </a:ext>
            </a:extLst>
          </p:cNvPr>
          <p:cNvPicPr/>
          <p:nvPr/>
        </p:nvPicPr>
        <p:blipFill>
          <a:blip r:embed="rId2" cstate="print"/>
          <a:srcRect/>
          <a:stretch>
            <a:fillRect/>
          </a:stretch>
        </p:blipFill>
        <p:spPr bwMode="auto">
          <a:xfrm>
            <a:off x="-1" y="0"/>
            <a:ext cx="7445829" cy="4289893"/>
          </a:xfrm>
          <a:prstGeom prst="rect">
            <a:avLst/>
          </a:prstGeom>
          <a:noFill/>
          <a:ln w="9525">
            <a:noFill/>
            <a:miter lim="800000"/>
            <a:headEnd/>
            <a:tailEnd/>
          </a:ln>
          <a:effectLst>
            <a:softEdge rad="127000"/>
          </a:effectLst>
        </p:spPr>
      </p:pic>
      <p:pic>
        <p:nvPicPr>
          <p:cNvPr id="5" name="Obraz 4" descr="C:\Users\pc1\Downloads\DSCN4942.JPG">
            <a:extLst>
              <a:ext uri="{FF2B5EF4-FFF2-40B4-BE49-F238E27FC236}">
                <a16:creationId xmlns:a16="http://schemas.microsoft.com/office/drawing/2014/main" xmlns="" id="{018B56ED-7D1C-8E45-A111-9602FC6871E8}"/>
              </a:ext>
            </a:extLst>
          </p:cNvPr>
          <p:cNvPicPr/>
          <p:nvPr/>
        </p:nvPicPr>
        <p:blipFill>
          <a:blip r:embed="rId3" cstate="print"/>
          <a:srcRect/>
          <a:stretch>
            <a:fillRect/>
          </a:stretch>
        </p:blipFill>
        <p:spPr bwMode="auto">
          <a:xfrm>
            <a:off x="3212676" y="3314699"/>
            <a:ext cx="6635861" cy="3604093"/>
          </a:xfrm>
          <a:prstGeom prst="rect">
            <a:avLst/>
          </a:prstGeom>
          <a:noFill/>
          <a:ln w="9525">
            <a:noFill/>
            <a:miter lim="800000"/>
            <a:headEnd/>
            <a:tailEnd/>
          </a:ln>
          <a:effectLst>
            <a:softEdge rad="101600"/>
          </a:effectLst>
        </p:spPr>
      </p:pic>
    </p:spTree>
    <p:extLst>
      <p:ext uri="{BB962C8B-B14F-4D97-AF65-F5344CB8AC3E}">
        <p14:creationId xmlns:p14="http://schemas.microsoft.com/office/powerpoint/2010/main" val="86965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31"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0A9A3783-D622-644A-B986-C6411F0FD6D7}"/>
              </a:ext>
            </a:extLst>
          </p:cNvPr>
          <p:cNvSpPr>
            <a:spLocks noGrp="1"/>
          </p:cNvSpPr>
          <p:nvPr>
            <p:ph type="title"/>
          </p:nvPr>
        </p:nvSpPr>
        <p:spPr>
          <a:xfrm>
            <a:off x="1177285" y="220881"/>
            <a:ext cx="8596668" cy="2054431"/>
          </a:xfrm>
        </p:spPr>
        <p:txBody>
          <a:bodyPr>
            <a:normAutofit/>
          </a:bodyPr>
          <a:lstStyle/>
          <a:p>
            <a:pPr algn="ctr"/>
            <a:r>
              <a:rPr lang="pl-PL" sz="2200" u="sng" dirty="0"/>
              <a:t>PRIORYTET 5</a:t>
            </a:r>
            <a:br>
              <a:rPr lang="pl-PL" sz="2200" u="sng" dirty="0"/>
            </a:br>
            <a:r>
              <a:rPr lang="pl-PL" sz="2200" dirty="0"/>
              <a:t/>
            </a:r>
            <a:br>
              <a:rPr lang="pl-PL" sz="2200" dirty="0"/>
            </a:br>
            <a:r>
              <a:rPr lang="pl-PL" sz="2200" b="1" i="1" dirty="0"/>
              <a:t>WYRÓWNYWANIE SZANS EDUKACYJNYCH I INTEGROWANIE DZIECI O SPECJALNYCH POTRZEBACH EDUKACYJNYCH</a:t>
            </a:r>
            <a:r>
              <a:rPr lang="pl-PL" dirty="0"/>
              <a:t/>
            </a:r>
            <a:br>
              <a:rPr lang="pl-PL" dirty="0"/>
            </a:br>
            <a:endParaRPr lang="pl-PL" dirty="0"/>
          </a:p>
        </p:txBody>
      </p:sp>
      <p:graphicFrame>
        <p:nvGraphicFramePr>
          <p:cNvPr id="4" name="Symbol zastępczy zawartości 3">
            <a:extLst>
              <a:ext uri="{FF2B5EF4-FFF2-40B4-BE49-F238E27FC236}">
                <a16:creationId xmlns:a16="http://schemas.microsoft.com/office/drawing/2014/main" xmlns="" id="{4EF1CC8B-5E41-6B42-8A9A-36100900CBFA}"/>
              </a:ext>
            </a:extLst>
          </p:cNvPr>
          <p:cNvGraphicFramePr>
            <a:graphicFrameLocks noGrp="1"/>
          </p:cNvGraphicFramePr>
          <p:nvPr>
            <p:ph idx="1"/>
            <p:extLst>
              <p:ext uri="{D42A27DB-BD31-4B8C-83A1-F6EECF244321}">
                <p14:modId xmlns:p14="http://schemas.microsoft.com/office/powerpoint/2010/main" val="3649965193"/>
              </p:ext>
            </p:extLst>
          </p:nvPr>
        </p:nvGraphicFramePr>
        <p:xfrm>
          <a:off x="279946" y="1777709"/>
          <a:ext cx="11513127" cy="4557081"/>
        </p:xfrm>
        <a:graphic>
          <a:graphicData uri="http://schemas.openxmlformats.org/drawingml/2006/table">
            <a:tbl>
              <a:tblPr firstRow="1" bandRow="1">
                <a:tableStyleId>{BC89EF96-8CEA-46FF-86C4-4CE0E7609802}</a:tableStyleId>
              </a:tblPr>
              <a:tblGrid>
                <a:gridCol w="634454">
                  <a:extLst>
                    <a:ext uri="{9D8B030D-6E8A-4147-A177-3AD203B41FA5}">
                      <a16:colId xmlns:a16="http://schemas.microsoft.com/office/drawing/2014/main" xmlns="" val="2442084673"/>
                    </a:ext>
                  </a:extLst>
                </a:gridCol>
                <a:gridCol w="7110663">
                  <a:extLst>
                    <a:ext uri="{9D8B030D-6E8A-4147-A177-3AD203B41FA5}">
                      <a16:colId xmlns:a16="http://schemas.microsoft.com/office/drawing/2014/main" xmlns="" val="2127998197"/>
                    </a:ext>
                  </a:extLst>
                </a:gridCol>
                <a:gridCol w="3768010">
                  <a:extLst>
                    <a:ext uri="{9D8B030D-6E8A-4147-A177-3AD203B41FA5}">
                      <a16:colId xmlns:a16="http://schemas.microsoft.com/office/drawing/2014/main" xmlns="" val="291517597"/>
                    </a:ext>
                  </a:extLst>
                </a:gridCol>
              </a:tblGrid>
              <a:tr h="325677">
                <a:tc>
                  <a:txBody>
                    <a:bodyPr/>
                    <a:lstStyle/>
                    <a:p>
                      <a:r>
                        <a:rPr lang="pl-PL" sz="1800" dirty="0">
                          <a:latin typeface="+mn-lt"/>
                        </a:rPr>
                        <a:t>Lp.</a:t>
                      </a:r>
                    </a:p>
                  </a:txBody>
                  <a:tcPr/>
                </a:tc>
                <a:tc>
                  <a:txBody>
                    <a:bodyPr/>
                    <a:lstStyle/>
                    <a:p>
                      <a:pPr algn="ctr"/>
                      <a:r>
                        <a:rPr lang="pl-PL" sz="1800" dirty="0">
                          <a:latin typeface="+mn-lt"/>
                        </a:rPr>
                        <a:t>Zadania</a:t>
                      </a:r>
                    </a:p>
                  </a:txBody>
                  <a:tcPr/>
                </a:tc>
                <a:tc>
                  <a:txBody>
                    <a:bodyPr/>
                    <a:lstStyle/>
                    <a:p>
                      <a:pPr algn="ctr"/>
                      <a:r>
                        <a:rPr lang="pl-PL" sz="1800" dirty="0">
                          <a:latin typeface="+mn-lt"/>
                        </a:rPr>
                        <a:t>Termin realizacji</a:t>
                      </a:r>
                    </a:p>
                  </a:txBody>
                  <a:tcPr/>
                </a:tc>
                <a:extLst>
                  <a:ext uri="{0D108BD9-81ED-4DB2-BD59-A6C34878D82A}">
                    <a16:rowId xmlns:a16="http://schemas.microsoft.com/office/drawing/2014/main" xmlns="" val="3335223486"/>
                  </a:ext>
                </a:extLst>
              </a:tr>
              <a:tr h="612200">
                <a:tc>
                  <a:txBody>
                    <a:bodyPr/>
                    <a:lstStyle/>
                    <a:p>
                      <a:pPr algn="l"/>
                      <a:r>
                        <a:rPr lang="pl-PL" sz="1800" dirty="0">
                          <a:latin typeface="+mn-lt"/>
                        </a:rPr>
                        <a:t>1.</a:t>
                      </a:r>
                    </a:p>
                  </a:txBody>
                  <a:tcPr/>
                </a:tc>
                <a:tc>
                  <a:txBody>
                    <a:bodyPr/>
                    <a:lstStyle/>
                    <a:p>
                      <a:pPr algn="l"/>
                      <a:r>
                        <a:rPr lang="pl-PL" sz="1800" kern="1200" dirty="0">
                          <a:solidFill>
                            <a:schemeClr val="tx1"/>
                          </a:solidFill>
                          <a:effectLst/>
                          <a:latin typeface="+mn-lt"/>
                          <a:ea typeface="+mn-ea"/>
                          <a:cs typeface="+mn-cs"/>
                        </a:rPr>
                        <a:t>Współpraca z Poradnią Psychologiczno – Pedagogiczną – objęcie opieką dzieci wymagających wsparcia ze strony psychologa</a:t>
                      </a:r>
                      <a:r>
                        <a:rPr lang="pl-PL" sz="1800" dirty="0">
                          <a:effectLst/>
                          <a:latin typeface="+mn-lt"/>
                        </a:rPr>
                        <a:t> </a:t>
                      </a:r>
                      <a:endParaRPr lang="pl-PL" sz="1800" dirty="0">
                        <a:latin typeface="+mn-lt"/>
                      </a:endParaRPr>
                    </a:p>
                  </a:txBody>
                  <a:tcPr/>
                </a:tc>
                <a:tc>
                  <a:txBody>
                    <a:bodyPr/>
                    <a:lstStyle/>
                    <a:p>
                      <a:pPr algn="l"/>
                      <a:r>
                        <a:rPr lang="pl-PL" sz="1800" kern="1200" dirty="0">
                          <a:solidFill>
                            <a:schemeClr val="tx1"/>
                          </a:solidFill>
                          <a:effectLst/>
                          <a:latin typeface="+mn-lt"/>
                          <a:ea typeface="+mn-ea"/>
                          <a:cs typeface="+mn-cs"/>
                        </a:rPr>
                        <a:t>Okres całej kadencji (2018 – 2023)</a:t>
                      </a:r>
                      <a:r>
                        <a:rPr lang="pl-PL" sz="1800" dirty="0">
                          <a:effectLst/>
                          <a:latin typeface="+mn-lt"/>
                        </a:rPr>
                        <a:t> </a:t>
                      </a:r>
                      <a:endParaRPr lang="pl-PL" sz="1800" dirty="0">
                        <a:latin typeface="+mn-lt"/>
                      </a:endParaRPr>
                    </a:p>
                  </a:txBody>
                  <a:tcPr/>
                </a:tc>
                <a:extLst>
                  <a:ext uri="{0D108BD9-81ED-4DB2-BD59-A6C34878D82A}">
                    <a16:rowId xmlns:a16="http://schemas.microsoft.com/office/drawing/2014/main" xmlns="" val="2560602060"/>
                  </a:ext>
                </a:extLst>
              </a:tr>
              <a:tr h="398542">
                <a:tc>
                  <a:txBody>
                    <a:bodyPr/>
                    <a:lstStyle/>
                    <a:p>
                      <a:pPr algn="l"/>
                      <a:r>
                        <a:rPr lang="pl-PL" sz="1800" dirty="0">
                          <a:latin typeface="+mn-lt"/>
                        </a:rPr>
                        <a:t>2.</a:t>
                      </a:r>
                    </a:p>
                  </a:txBody>
                  <a:tcPr/>
                </a:tc>
                <a:tc>
                  <a:txBody>
                    <a:bodyPr/>
                    <a:lstStyle/>
                    <a:p>
                      <a:pPr algn="l"/>
                      <a:r>
                        <a:rPr lang="pl-PL" sz="1800" kern="1200" dirty="0">
                          <a:solidFill>
                            <a:schemeClr val="tx1"/>
                          </a:solidFill>
                          <a:effectLst/>
                          <a:latin typeface="+mn-lt"/>
                          <a:ea typeface="+mn-ea"/>
                          <a:cs typeface="+mn-cs"/>
                        </a:rPr>
                        <a:t>Współpraca z logopedą – objęcie pomocą dzieci z wadami wymowy</a:t>
                      </a:r>
                      <a:r>
                        <a:rPr lang="pl-PL" sz="1800" dirty="0">
                          <a:effectLst/>
                          <a:latin typeface="+mn-lt"/>
                        </a:rPr>
                        <a:t> </a:t>
                      </a:r>
                      <a:endParaRPr lang="pl-PL" sz="1800" dirty="0">
                        <a:latin typeface="+mn-lt"/>
                      </a:endParaRPr>
                    </a:p>
                  </a:txBody>
                  <a:tcPr/>
                </a:tc>
                <a:tc>
                  <a:txBody>
                    <a:bodyPr/>
                    <a:lstStyle/>
                    <a:p>
                      <a:pPr algn="l"/>
                      <a:r>
                        <a:rPr lang="pl-PL" sz="1800" kern="1200" dirty="0">
                          <a:solidFill>
                            <a:schemeClr val="tx1"/>
                          </a:solidFill>
                          <a:effectLst/>
                          <a:latin typeface="+mn-lt"/>
                          <a:ea typeface="+mn-ea"/>
                          <a:cs typeface="+mn-cs"/>
                        </a:rPr>
                        <a:t>Okres całej kadencji (2018 – 2023)</a:t>
                      </a:r>
                      <a:endParaRPr lang="pl-PL" sz="1800" dirty="0">
                        <a:latin typeface="+mn-lt"/>
                      </a:endParaRPr>
                    </a:p>
                  </a:txBody>
                  <a:tcPr/>
                </a:tc>
                <a:extLst>
                  <a:ext uri="{0D108BD9-81ED-4DB2-BD59-A6C34878D82A}">
                    <a16:rowId xmlns:a16="http://schemas.microsoft.com/office/drawing/2014/main" xmlns="" val="1881287367"/>
                  </a:ext>
                </a:extLst>
              </a:tr>
              <a:tr h="635529">
                <a:tc>
                  <a:txBody>
                    <a:bodyPr/>
                    <a:lstStyle/>
                    <a:p>
                      <a:pPr algn="l"/>
                      <a:r>
                        <a:rPr lang="pl-PL" sz="1800" dirty="0">
                          <a:latin typeface="+mn-lt"/>
                        </a:rPr>
                        <a:t>3.</a:t>
                      </a:r>
                    </a:p>
                  </a:txBody>
                  <a:tcPr/>
                </a:tc>
                <a:tc>
                  <a:txBody>
                    <a:bodyPr/>
                    <a:lstStyle/>
                    <a:p>
                      <a:pPr algn="l"/>
                      <a:r>
                        <a:rPr lang="pl-PL" sz="1800" kern="1200" dirty="0">
                          <a:solidFill>
                            <a:schemeClr val="tx1"/>
                          </a:solidFill>
                          <a:effectLst/>
                          <a:latin typeface="+mn-lt"/>
                          <a:ea typeface="+mn-ea"/>
                          <a:cs typeface="+mn-cs"/>
                        </a:rPr>
                        <a:t>Opracowywanie programów korygowania rozwoju i form wspomagania dla dzieci wymagających pomocy psychologiczno – pedagogicznej</a:t>
                      </a:r>
                      <a:r>
                        <a:rPr lang="pl-PL" sz="1800" dirty="0">
                          <a:effectLst/>
                          <a:latin typeface="+mn-lt"/>
                        </a:rPr>
                        <a:t> </a:t>
                      </a:r>
                      <a:endParaRPr lang="pl-PL" sz="1800" dirty="0">
                        <a:latin typeface="+mn-lt"/>
                      </a:endParaRPr>
                    </a:p>
                  </a:txBody>
                  <a:tcPr/>
                </a:tc>
                <a:tc>
                  <a:txBody>
                    <a:bodyPr/>
                    <a:lstStyle/>
                    <a:p>
                      <a:pPr algn="l">
                        <a:lnSpc>
                          <a:spcPct val="115000"/>
                        </a:lnSpc>
                        <a:spcAft>
                          <a:spcPts val="600"/>
                        </a:spcAft>
                      </a:pPr>
                      <a:r>
                        <a:rPr lang="pl-PL" sz="1800" dirty="0">
                          <a:effectLst/>
                          <a:latin typeface="+mn-lt"/>
                          <a:ea typeface="Calibri" panose="020F0502020204030204" pitchFamily="34" charset="0"/>
                          <a:cs typeface="Calibri" panose="020F0502020204030204" pitchFamily="34" charset="0"/>
                        </a:rPr>
                        <a:t>Okres całej kadencji (2018 – 2023)</a:t>
                      </a:r>
                      <a:endParaRPr lang="pl-PL" sz="1800" dirty="0">
                        <a:effectLst/>
                        <a:latin typeface="+mn-lt"/>
                        <a:ea typeface="Calibri" panose="020F0502020204030204" pitchFamily="34" charset="0"/>
                        <a:cs typeface="Times New Roman" panose="02020603050405020304" pitchFamily="18" charset="0"/>
                      </a:endParaRPr>
                    </a:p>
                    <a:p>
                      <a:pPr algn="l">
                        <a:lnSpc>
                          <a:spcPct val="115000"/>
                        </a:lnSpc>
                        <a:spcAft>
                          <a:spcPts val="600"/>
                        </a:spcAft>
                      </a:pPr>
                      <a:r>
                        <a:rPr lang="pl-PL" sz="1800" dirty="0">
                          <a:effectLst/>
                          <a:latin typeface="+mn-lt"/>
                          <a:ea typeface="Calibri" panose="020F0502020204030204" pitchFamily="34" charset="0"/>
                          <a:cs typeface="Calibri" panose="020F0502020204030204" pitchFamily="34" charset="0"/>
                        </a:rPr>
                        <a:t> </a:t>
                      </a:r>
                      <a:endParaRPr lang="pl-PL" sz="18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128619600"/>
                  </a:ext>
                </a:extLst>
              </a:tr>
              <a:tr h="409499">
                <a:tc>
                  <a:txBody>
                    <a:bodyPr/>
                    <a:lstStyle/>
                    <a:p>
                      <a:pPr algn="l"/>
                      <a:r>
                        <a:rPr lang="pl-PL" sz="1800" dirty="0">
                          <a:latin typeface="+mn-lt"/>
                        </a:rPr>
                        <a:t>4.</a:t>
                      </a:r>
                    </a:p>
                  </a:txBody>
                  <a:tcPr/>
                </a:tc>
                <a:tc>
                  <a:txBody>
                    <a:bodyPr/>
                    <a:lstStyle/>
                    <a:p>
                      <a:pPr algn="l"/>
                      <a:r>
                        <a:rPr lang="pl-PL" sz="1800" kern="1200" dirty="0">
                          <a:solidFill>
                            <a:schemeClr val="tx1"/>
                          </a:solidFill>
                          <a:effectLst/>
                          <a:latin typeface="+mn-lt"/>
                          <a:ea typeface="+mn-ea"/>
                          <a:cs typeface="+mn-cs"/>
                        </a:rPr>
                        <a:t>Realizacja Programu Wychowawczego z elementami profilaktyki</a:t>
                      </a:r>
                      <a:r>
                        <a:rPr lang="pl-PL" sz="1800" dirty="0">
                          <a:effectLst/>
                          <a:latin typeface="+mn-lt"/>
                        </a:rPr>
                        <a:t> </a:t>
                      </a:r>
                      <a:endParaRPr lang="pl-PL" sz="1800" dirty="0">
                        <a:latin typeface="+mn-lt"/>
                      </a:endParaRPr>
                    </a:p>
                  </a:txBody>
                  <a:tcPr/>
                </a:tc>
                <a:tc>
                  <a:txBody>
                    <a:bodyPr/>
                    <a:lstStyle/>
                    <a:p>
                      <a:pPr algn="l"/>
                      <a:r>
                        <a:rPr lang="pl-PL" sz="1800" kern="1200" dirty="0">
                          <a:solidFill>
                            <a:schemeClr val="tx1"/>
                          </a:solidFill>
                          <a:effectLst/>
                          <a:latin typeface="+mn-lt"/>
                          <a:ea typeface="+mn-ea"/>
                          <a:cs typeface="+mn-cs"/>
                        </a:rPr>
                        <a:t>Okres całej kadencji (2018 – 2023)</a:t>
                      </a:r>
                      <a:r>
                        <a:rPr lang="pl-PL" sz="1800" dirty="0">
                          <a:effectLst/>
                          <a:latin typeface="+mn-lt"/>
                        </a:rPr>
                        <a:t> </a:t>
                      </a:r>
                      <a:endParaRPr lang="pl-PL" sz="1800" dirty="0">
                        <a:latin typeface="+mn-lt"/>
                      </a:endParaRPr>
                    </a:p>
                  </a:txBody>
                  <a:tcPr/>
                </a:tc>
                <a:extLst>
                  <a:ext uri="{0D108BD9-81ED-4DB2-BD59-A6C34878D82A}">
                    <a16:rowId xmlns:a16="http://schemas.microsoft.com/office/drawing/2014/main" xmlns="" val="2526447101"/>
                  </a:ext>
                </a:extLst>
              </a:tr>
              <a:tr h="669379">
                <a:tc>
                  <a:txBody>
                    <a:bodyPr/>
                    <a:lstStyle/>
                    <a:p>
                      <a:pPr algn="l"/>
                      <a:r>
                        <a:rPr lang="pl-PL" sz="1800" dirty="0">
                          <a:latin typeface="+mn-lt"/>
                        </a:rPr>
                        <a:t>5.</a:t>
                      </a:r>
                    </a:p>
                  </a:txBody>
                  <a:tcPr/>
                </a:tc>
                <a:tc>
                  <a:txBody>
                    <a:bodyPr/>
                    <a:lstStyle/>
                    <a:p>
                      <a:pPr algn="l"/>
                      <a:r>
                        <a:rPr lang="pl-PL" sz="1800" kern="1200" dirty="0">
                          <a:solidFill>
                            <a:schemeClr val="tx1"/>
                          </a:solidFill>
                          <a:effectLst/>
                          <a:latin typeface="+mn-lt"/>
                          <a:ea typeface="+mn-ea"/>
                          <a:cs typeface="+mn-cs"/>
                        </a:rPr>
                        <a:t>Współpraca z rodzicami dzieci przewlekle chorych (cukrzyca), organizacja szkoleń ze specjalistami i praca indywidualna z dzieckiem</a:t>
                      </a:r>
                      <a:endParaRPr lang="pl-PL" sz="1800" dirty="0">
                        <a:latin typeface="+mn-lt"/>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l-PL" sz="1800" kern="1200" dirty="0">
                          <a:solidFill>
                            <a:schemeClr val="tx1"/>
                          </a:solidFill>
                          <a:effectLst/>
                          <a:latin typeface="+mn-lt"/>
                          <a:ea typeface="+mn-ea"/>
                          <a:cs typeface="+mn-cs"/>
                        </a:rPr>
                        <a:t>Okres całej kadencji (2018 – 2023)</a:t>
                      </a:r>
                    </a:p>
                    <a:p>
                      <a:pPr algn="l"/>
                      <a:endParaRPr lang="pl-PL" sz="1800" dirty="0">
                        <a:latin typeface="+mn-lt"/>
                      </a:endParaRPr>
                    </a:p>
                  </a:txBody>
                  <a:tcPr/>
                </a:tc>
                <a:extLst>
                  <a:ext uri="{0D108BD9-81ED-4DB2-BD59-A6C34878D82A}">
                    <a16:rowId xmlns:a16="http://schemas.microsoft.com/office/drawing/2014/main" xmlns="" val="2987916765"/>
                  </a:ext>
                </a:extLst>
              </a:tr>
              <a:tr h="858070">
                <a:tc>
                  <a:txBody>
                    <a:bodyPr/>
                    <a:lstStyle/>
                    <a:p>
                      <a:pPr algn="l"/>
                      <a:r>
                        <a:rPr lang="pl-PL" sz="1800" dirty="0">
                          <a:latin typeface="+mn-lt"/>
                        </a:rPr>
                        <a:t>6.</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l-PL" sz="1800" kern="1200" dirty="0">
                          <a:solidFill>
                            <a:schemeClr val="tx1"/>
                          </a:solidFill>
                          <a:effectLst/>
                          <a:latin typeface="+mn-lt"/>
                          <a:ea typeface="+mn-ea"/>
                          <a:cs typeface="+mn-cs"/>
                        </a:rPr>
                        <a:t>Przeprowadzanie wspólnych zajęć z przedszkolem specjalnym „Jeżyk” oraz przedszkolami </a:t>
                      </a:r>
                      <a:r>
                        <a:rPr lang="pl-PL" sz="1800" b="0" dirty="0">
                          <a:effectLst/>
                          <a:latin typeface="+mn-lt"/>
                          <a:ea typeface="Calibri" panose="020F0502020204030204" pitchFamily="34" charset="0"/>
                          <a:cs typeface="Calibri" panose="020F0502020204030204" pitchFamily="34" charset="0"/>
                        </a:rPr>
                        <a:t>w </a:t>
                      </a:r>
                      <a:r>
                        <a:rPr lang="pl-PL" sz="1800" b="0" dirty="0" err="1">
                          <a:effectLst/>
                          <a:latin typeface="+mn-lt"/>
                          <a:ea typeface="Calibri" panose="020F0502020204030204" pitchFamily="34" charset="0"/>
                          <a:cs typeface="Calibri" panose="020F0502020204030204" pitchFamily="34" charset="0"/>
                        </a:rPr>
                        <a:t>Zinnowitz</a:t>
                      </a:r>
                      <a:r>
                        <a:rPr lang="pl-PL" sz="1800" b="0" dirty="0">
                          <a:effectLst/>
                          <a:latin typeface="+mn-lt"/>
                          <a:ea typeface="Calibri" panose="020F0502020204030204" pitchFamily="34" charset="0"/>
                          <a:cs typeface="Calibri" panose="020F0502020204030204" pitchFamily="34" charset="0"/>
                        </a:rPr>
                        <a:t> i </a:t>
                      </a:r>
                      <a:r>
                        <a:rPr lang="pl-PL" sz="1800" b="0" dirty="0" err="1">
                          <a:effectLst/>
                          <a:latin typeface="+mn-lt"/>
                          <a:ea typeface="Calibri" panose="020F0502020204030204" pitchFamily="34" charset="0"/>
                          <a:cs typeface="Calibri" panose="020F0502020204030204" pitchFamily="34" charset="0"/>
                        </a:rPr>
                        <a:t>Heringsdorf</a:t>
                      </a:r>
                      <a:r>
                        <a:rPr lang="pl-PL" sz="1800" b="0" dirty="0">
                          <a:effectLst/>
                          <a:latin typeface="+mn-lt"/>
                          <a:ea typeface="Calibri" panose="020F0502020204030204" pitchFamily="34" charset="0"/>
                          <a:cs typeface="Calibri" panose="020F0502020204030204" pitchFamily="34" charset="0"/>
                        </a:rPr>
                        <a:t> </a:t>
                      </a:r>
                      <a:r>
                        <a:rPr lang="pl-PL" sz="1800" kern="1200" dirty="0">
                          <a:solidFill>
                            <a:schemeClr val="tx1"/>
                          </a:solidFill>
                          <a:effectLst/>
                          <a:latin typeface="+mn-lt"/>
                          <a:ea typeface="+mn-ea"/>
                          <a:cs typeface="+mn-cs"/>
                        </a:rPr>
                        <a:t>(nauka tolerancji i poszanowania dla inności)</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l-PL" sz="1800" kern="1200" dirty="0">
                          <a:solidFill>
                            <a:schemeClr val="tx1"/>
                          </a:solidFill>
                          <a:effectLst/>
                          <a:latin typeface="+mn-lt"/>
                          <a:ea typeface="+mn-ea"/>
                          <a:cs typeface="+mn-cs"/>
                        </a:rPr>
                        <a:t>Okres całej kadencji (2018 – 2023)</a:t>
                      </a:r>
                    </a:p>
                    <a:p>
                      <a:pPr algn="l"/>
                      <a:endParaRPr lang="pl-PL" sz="1800" dirty="0">
                        <a:latin typeface="+mn-lt"/>
                      </a:endParaRPr>
                    </a:p>
                  </a:txBody>
                  <a:tcPr/>
                </a:tc>
                <a:extLst>
                  <a:ext uri="{0D108BD9-81ED-4DB2-BD59-A6C34878D82A}">
                    <a16:rowId xmlns:a16="http://schemas.microsoft.com/office/drawing/2014/main" xmlns="" val="810592186"/>
                  </a:ext>
                </a:extLst>
              </a:tr>
            </a:tbl>
          </a:graphicData>
        </a:graphic>
      </p:graphicFrame>
    </p:spTree>
    <p:extLst>
      <p:ext uri="{BB962C8B-B14F-4D97-AF65-F5344CB8AC3E}">
        <p14:creationId xmlns:p14="http://schemas.microsoft.com/office/powerpoint/2010/main" val="318608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C:\ZDJĘCIA RODZINY\PLIKI RODZINNE\krysMD\Zdjęcia\376211_10150511474136974_283752206973_10738926_882813227_n.jpg">
            <a:extLst>
              <a:ext uri="{FF2B5EF4-FFF2-40B4-BE49-F238E27FC236}">
                <a16:creationId xmlns:a16="http://schemas.microsoft.com/office/drawing/2014/main" xmlns="" id="{042DC656-F4A5-6842-A2A0-32804FD396B1}"/>
              </a:ext>
            </a:extLst>
          </p:cNvPr>
          <p:cNvPicPr/>
          <p:nvPr/>
        </p:nvPicPr>
        <p:blipFill>
          <a:blip r:embed="rId2" cstate="print"/>
          <a:srcRect/>
          <a:stretch>
            <a:fillRect/>
          </a:stretch>
        </p:blipFill>
        <p:spPr bwMode="auto">
          <a:xfrm>
            <a:off x="137659" y="0"/>
            <a:ext cx="6577221" cy="4269921"/>
          </a:xfrm>
          <a:prstGeom prst="rect">
            <a:avLst/>
          </a:prstGeom>
          <a:noFill/>
          <a:ln w="9525">
            <a:noFill/>
            <a:miter lim="800000"/>
            <a:headEnd/>
            <a:tailEnd/>
          </a:ln>
          <a:effectLst>
            <a:softEdge rad="203200"/>
          </a:effectLst>
        </p:spPr>
      </p:pic>
      <p:pic>
        <p:nvPicPr>
          <p:cNvPr id="6" name="Obraz 5" descr="https://lh3.googleusercontent.com/aRbK77NT0bbf28LVHu6FbpEdXA3fnwd_8ZNn86CEcfCkH3GqC0_f6boiIR_kiUOyhLosZ_0n0JD-LHtnKB_U3_o5FCAhq21K8Dp-Dfcf-JpvALhlOVuJ8PBdjW3i9RlBoRdGyLTYVy8=w497-h662-no">
            <a:extLst>
              <a:ext uri="{FF2B5EF4-FFF2-40B4-BE49-F238E27FC236}">
                <a16:creationId xmlns:a16="http://schemas.microsoft.com/office/drawing/2014/main" xmlns="" id="{B2921CF3-80F4-134D-BEE6-D916B2A64FEF}"/>
              </a:ext>
            </a:extLst>
          </p:cNvPr>
          <p:cNvPicPr/>
          <p:nvPr/>
        </p:nvPicPr>
        <p:blipFill>
          <a:blip r:embed="rId3" cstate="print"/>
          <a:srcRect/>
          <a:stretch>
            <a:fillRect/>
          </a:stretch>
        </p:blipFill>
        <p:spPr bwMode="auto">
          <a:xfrm>
            <a:off x="6841671" y="-163286"/>
            <a:ext cx="5350329" cy="7135586"/>
          </a:xfrm>
          <a:prstGeom prst="rect">
            <a:avLst/>
          </a:prstGeom>
          <a:noFill/>
          <a:ln w="9525">
            <a:noFill/>
            <a:miter lim="800000"/>
            <a:headEnd/>
            <a:tailEnd/>
          </a:ln>
          <a:effectLst>
            <a:softEdge rad="254000"/>
          </a:effectLst>
        </p:spPr>
      </p:pic>
      <p:pic>
        <p:nvPicPr>
          <p:cNvPr id="4" name="Obraz 3" descr="C:\Users\pc1\Downloads\20160614_105308.jpg">
            <a:extLst>
              <a:ext uri="{FF2B5EF4-FFF2-40B4-BE49-F238E27FC236}">
                <a16:creationId xmlns:a16="http://schemas.microsoft.com/office/drawing/2014/main" xmlns="" id="{85A9BC20-D50C-CB45-A0B9-B693B245B722}"/>
              </a:ext>
            </a:extLst>
          </p:cNvPr>
          <p:cNvPicPr/>
          <p:nvPr/>
        </p:nvPicPr>
        <p:blipFill>
          <a:blip r:embed="rId4" cstate="print"/>
          <a:srcRect/>
          <a:stretch>
            <a:fillRect/>
          </a:stretch>
        </p:blipFill>
        <p:spPr bwMode="auto">
          <a:xfrm>
            <a:off x="137659" y="3102429"/>
            <a:ext cx="6577221" cy="3755571"/>
          </a:xfrm>
          <a:prstGeom prst="rect">
            <a:avLst/>
          </a:prstGeom>
          <a:noFill/>
          <a:ln w="9525">
            <a:noFill/>
            <a:miter lim="800000"/>
            <a:headEnd/>
            <a:tailEnd/>
          </a:ln>
          <a:effectLst>
            <a:softEdge rad="152400"/>
          </a:effectLst>
        </p:spPr>
      </p:pic>
    </p:spTree>
    <p:extLst>
      <p:ext uri="{BB962C8B-B14F-4D97-AF65-F5344CB8AC3E}">
        <p14:creationId xmlns:p14="http://schemas.microsoft.com/office/powerpoint/2010/main" val="253110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81A94B83-E32F-8144-AE8C-E39948D3C889}"/>
              </a:ext>
            </a:extLst>
          </p:cNvPr>
          <p:cNvSpPr>
            <a:spLocks noGrp="1"/>
          </p:cNvSpPr>
          <p:nvPr>
            <p:ph type="title"/>
          </p:nvPr>
        </p:nvSpPr>
        <p:spPr>
          <a:xfrm>
            <a:off x="987499" y="227714"/>
            <a:ext cx="8596668" cy="1320800"/>
          </a:xfrm>
        </p:spPr>
        <p:txBody>
          <a:bodyPr/>
          <a:lstStyle/>
          <a:p>
            <a:pPr algn="ctr"/>
            <a:r>
              <a:rPr lang="pl-PL" b="1" dirty="0"/>
              <a:t>VII. Opieka  i wychowanie</a:t>
            </a:r>
            <a:r>
              <a:rPr lang="pl-PL" dirty="0"/>
              <a:t> </a:t>
            </a:r>
          </a:p>
        </p:txBody>
      </p:sp>
      <p:sp>
        <p:nvSpPr>
          <p:cNvPr id="3" name="Symbol zastępczy zawartości 2">
            <a:extLst>
              <a:ext uri="{FF2B5EF4-FFF2-40B4-BE49-F238E27FC236}">
                <a16:creationId xmlns:a16="http://schemas.microsoft.com/office/drawing/2014/main" xmlns="" id="{1F112454-F774-0945-B6E3-2613FF0BFA77}"/>
              </a:ext>
            </a:extLst>
          </p:cNvPr>
          <p:cNvSpPr>
            <a:spLocks noGrp="1"/>
          </p:cNvSpPr>
          <p:nvPr>
            <p:ph idx="1"/>
          </p:nvPr>
        </p:nvSpPr>
        <p:spPr>
          <a:xfrm>
            <a:off x="273133" y="1004552"/>
            <a:ext cx="10416332" cy="5764383"/>
          </a:xfrm>
        </p:spPr>
        <p:txBody>
          <a:bodyPr>
            <a:normAutofit fontScale="40000" lnSpcReduction="20000"/>
          </a:bodyPr>
          <a:lstStyle/>
          <a:p>
            <a:pPr marL="0" indent="0">
              <a:buNone/>
            </a:pPr>
            <a:r>
              <a:rPr lang="pl-PL" sz="4300" dirty="0"/>
              <a:t>Funkcję  opiekuńczo-wychowawczą przedszkola  rozumiem jako  opiekę nad dziećmi w zastępstwie rodziny, zaspakajanie ich codziennych potrzeb, czuwanie nad zdrowiem. Przedszkole ponosi także odpowiedzialność prawną za bezpieczeństwo fizyczne dzieci.</a:t>
            </a:r>
            <a:br>
              <a:rPr lang="pl-PL" sz="4300" dirty="0"/>
            </a:br>
            <a:r>
              <a:rPr lang="pl-PL" sz="4300" dirty="0"/>
              <a:t/>
            </a:r>
            <a:br>
              <a:rPr lang="pl-PL" sz="4300" dirty="0"/>
            </a:br>
            <a:r>
              <a:rPr lang="pl-PL" sz="4300" dirty="0"/>
              <a:t>Funkcję opiekuńczą powinni spełniać wszyscy pracownicy przedszkola, okazując dzieciom zainteresowanie i gotowość przyjścia z pomocą poprzez:</a:t>
            </a:r>
          </a:p>
          <a:p>
            <a:pPr lvl="0"/>
            <a:r>
              <a:rPr lang="pl-PL" sz="4300" dirty="0"/>
              <a:t>aktywne uczestnictwo w „Lokalnym Systemie Wsparcia Dziecka i Rodziny”</a:t>
            </a:r>
          </a:p>
          <a:p>
            <a:pPr lvl="0"/>
            <a:r>
              <a:rPr lang="pl-PL" sz="4300" dirty="0"/>
              <a:t>efektywna realizacja programu wychowawczo – profilaktycznego, w tym też promowanie zdrowego stylu życia i odżywiania</a:t>
            </a:r>
          </a:p>
          <a:p>
            <a:pPr lvl="0"/>
            <a:r>
              <a:rPr lang="pl-PL" sz="4300" dirty="0"/>
              <a:t>zorganizowanie w godzinach popołudniowych warsztatów edukacyjnych, kół zainteresowań oraz klubów dyskusyjnych dla rodziców pt. „Klub Rodzica”</a:t>
            </a:r>
          </a:p>
          <a:p>
            <a:pPr marL="0" indent="0">
              <a:lnSpc>
                <a:spcPct val="170000"/>
              </a:lnSpc>
              <a:buNone/>
            </a:pPr>
            <a:r>
              <a:rPr lang="pl-PL" sz="4300" dirty="0"/>
              <a:t>Przedszkole będzie uczestniczyć w programach ogólnokrajowych:</a:t>
            </a:r>
          </a:p>
          <a:p>
            <a:pPr lvl="0"/>
            <a:r>
              <a:rPr lang="pl-PL" sz="4300" dirty="0"/>
              <a:t>„Cała Polska czyta dzieciom”</a:t>
            </a:r>
          </a:p>
          <a:p>
            <a:pPr lvl="0"/>
            <a:r>
              <a:rPr lang="pl-PL" sz="4300" dirty="0"/>
              <a:t>„</a:t>
            </a:r>
            <a:r>
              <a:rPr lang="pl-PL" sz="4300" dirty="0" err="1"/>
              <a:t>Autochodzik</a:t>
            </a:r>
            <a:r>
              <a:rPr lang="pl-PL" sz="4300" dirty="0"/>
              <a:t>”- przedszkolny  program edukacji komunikacyjnej</a:t>
            </a:r>
          </a:p>
          <a:p>
            <a:pPr lvl="0"/>
            <a:r>
              <a:rPr lang="pl-PL" sz="4300" dirty="0"/>
              <a:t>Wielka Orkiestra Świątecznej Pomocy</a:t>
            </a:r>
          </a:p>
          <a:p>
            <a:pPr lvl="0"/>
            <a:r>
              <a:rPr lang="pl-PL" sz="4300" dirty="0"/>
              <a:t>„Mamo, tato wolę wodę”- kampania edukacyjna</a:t>
            </a:r>
          </a:p>
          <a:p>
            <a:pPr lvl="0"/>
            <a:r>
              <a:rPr lang="pl-PL" sz="4300" dirty="0"/>
              <a:t>„Akademia </a:t>
            </a:r>
            <a:r>
              <a:rPr lang="pl-PL" sz="4300" dirty="0" err="1"/>
              <a:t>Aquafresh</a:t>
            </a:r>
            <a:r>
              <a:rPr lang="pl-PL" sz="4300" dirty="0"/>
              <a:t>”- ogólnopolski program edukacji zdrowotnej</a:t>
            </a:r>
          </a:p>
          <a:p>
            <a:pPr lvl="0"/>
            <a:r>
              <a:rPr lang="pl-PL" sz="4300" dirty="0"/>
              <a:t>„Góra Grosza”</a:t>
            </a:r>
          </a:p>
          <a:p>
            <a:pPr lvl="0"/>
            <a:r>
              <a:rPr lang="pl-PL" sz="4300" dirty="0"/>
              <a:t>„Kochaj ziemię daj baterię”</a:t>
            </a:r>
          </a:p>
          <a:p>
            <a:endParaRPr lang="pl-PL" dirty="0"/>
          </a:p>
        </p:txBody>
      </p:sp>
      <p:pic>
        <p:nvPicPr>
          <p:cNvPr id="5" name="Obraz 4">
            <a:extLst>
              <a:ext uri="{FF2B5EF4-FFF2-40B4-BE49-F238E27FC236}">
                <a16:creationId xmlns:a16="http://schemas.microsoft.com/office/drawing/2014/main" xmlns="" id="{58E0CB45-0934-B74C-AF78-F0A3E417D9B3}"/>
              </a:ext>
            </a:extLst>
          </p:cNvPr>
          <p:cNvPicPr>
            <a:picLocks noChangeAspect="1"/>
          </p:cNvPicPr>
          <p:nvPr/>
        </p:nvPicPr>
        <p:blipFill>
          <a:blip r:embed="rId2"/>
          <a:stretch>
            <a:fillRect/>
          </a:stretch>
        </p:blipFill>
        <p:spPr>
          <a:xfrm>
            <a:off x="6785811" y="3770679"/>
            <a:ext cx="5267643" cy="2998256"/>
          </a:xfrm>
          <a:prstGeom prst="rect">
            <a:avLst/>
          </a:prstGeom>
        </p:spPr>
      </p:pic>
    </p:spTree>
    <p:extLst>
      <p:ext uri="{BB962C8B-B14F-4D97-AF65-F5344CB8AC3E}">
        <p14:creationId xmlns:p14="http://schemas.microsoft.com/office/powerpoint/2010/main" val="2635389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500"/>
                                        <p:tgtEl>
                                          <p:spTgt spid="3">
                                            <p:txEl>
                                              <p:pRg st="2" end="2"/>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heckerboard(across)">
                                      <p:cBhvr>
                                        <p:cTn id="16" dur="500"/>
                                        <p:tgtEl>
                                          <p:spTgt spid="3">
                                            <p:txEl>
                                              <p:pRg st="3" end="3"/>
                                            </p:txEl>
                                          </p:spTgt>
                                        </p:tgtEl>
                                      </p:cBhvr>
                                    </p:animEffect>
                                  </p:childTnLst>
                                </p:cTn>
                              </p:par>
                              <p:par>
                                <p:cTn id="17" presetID="5" presetClass="entr" presetSubtype="1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checkerboard(across)">
                                      <p:cBhvr>
                                        <p:cTn id="19" dur="500"/>
                                        <p:tgtEl>
                                          <p:spTgt spid="3">
                                            <p:txEl>
                                              <p:pRg st="4" end="4"/>
                                            </p:txEl>
                                          </p:spTgt>
                                        </p:tgtEl>
                                      </p:cBhvr>
                                    </p:animEffect>
                                  </p:childTnLst>
                                </p:cTn>
                              </p:par>
                              <p:par>
                                <p:cTn id="20" presetID="5" presetClass="entr" presetSubtype="1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heckerboard(across)">
                                      <p:cBhvr>
                                        <p:cTn id="22" dur="500"/>
                                        <p:tgtEl>
                                          <p:spTgt spid="3">
                                            <p:txEl>
                                              <p:pRg st="5" end="5"/>
                                            </p:txEl>
                                          </p:spTgt>
                                        </p:tgtEl>
                                      </p:cBhvr>
                                    </p:animEffect>
                                  </p:childTnLst>
                                </p:cTn>
                              </p:par>
                              <p:par>
                                <p:cTn id="23" presetID="5" presetClass="entr" presetSubtype="1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checkerboard(across)">
                                      <p:cBhvr>
                                        <p:cTn id="25" dur="500"/>
                                        <p:tgtEl>
                                          <p:spTgt spid="3">
                                            <p:txEl>
                                              <p:pRg st="6" end="6"/>
                                            </p:txEl>
                                          </p:spTgt>
                                        </p:tgtEl>
                                      </p:cBhvr>
                                    </p:animEffect>
                                  </p:childTnLst>
                                </p:cTn>
                              </p:par>
                              <p:par>
                                <p:cTn id="26" presetID="5" presetClass="entr" presetSubtype="1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checkerboard(across)">
                                      <p:cBhvr>
                                        <p:cTn id="28" dur="500"/>
                                        <p:tgtEl>
                                          <p:spTgt spid="3">
                                            <p:txEl>
                                              <p:pRg st="7" end="7"/>
                                            </p:txEl>
                                          </p:spTgt>
                                        </p:tgtEl>
                                      </p:cBhvr>
                                    </p:animEffect>
                                  </p:childTnLst>
                                </p:cTn>
                              </p:par>
                              <p:par>
                                <p:cTn id="29" presetID="5" presetClass="entr" presetSubtype="1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checkerboard(across)">
                                      <p:cBhvr>
                                        <p:cTn id="31" dur="500"/>
                                        <p:tgtEl>
                                          <p:spTgt spid="3">
                                            <p:txEl>
                                              <p:pRg st="8" end="8"/>
                                            </p:txEl>
                                          </p:spTgt>
                                        </p:tgtEl>
                                      </p:cBhvr>
                                    </p:animEffect>
                                  </p:childTnLst>
                                </p:cTn>
                              </p:par>
                              <p:par>
                                <p:cTn id="32" presetID="5" presetClass="entr" presetSubtype="10"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checkerboard(across)">
                                      <p:cBhvr>
                                        <p:cTn id="34" dur="500"/>
                                        <p:tgtEl>
                                          <p:spTgt spid="3">
                                            <p:txEl>
                                              <p:pRg st="9" end="9"/>
                                            </p:txEl>
                                          </p:spTgt>
                                        </p:tgtEl>
                                      </p:cBhvr>
                                    </p:animEffect>
                                  </p:childTnLst>
                                </p:cTn>
                              </p:par>
                              <p:par>
                                <p:cTn id="35" presetID="5" presetClass="entr" presetSubtype="1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37" dur="500"/>
                                        <p:tgtEl>
                                          <p:spTgt spid="3">
                                            <p:txEl>
                                              <p:pRg st="10" end="10"/>
                                            </p:txEl>
                                          </p:spTgt>
                                        </p:tgtEl>
                                      </p:cBhvr>
                                    </p:animEffect>
                                  </p:childTnLst>
                                </p:cTn>
                              </p:par>
                              <p:par>
                                <p:cTn id="38" presetID="5" presetClass="entr" presetSubtype="10" fill="hold" nodeType="with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40"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ymbol zastępczy zawartości 3">
            <a:extLst>
              <a:ext uri="{FF2B5EF4-FFF2-40B4-BE49-F238E27FC236}">
                <a16:creationId xmlns:a16="http://schemas.microsoft.com/office/drawing/2014/main" xmlns="" id="{E3610AE4-A031-D044-B892-32F7998E6C08}"/>
              </a:ext>
            </a:extLst>
          </p:cNvPr>
          <p:cNvGraphicFramePr>
            <a:graphicFrameLocks noGrp="1"/>
          </p:cNvGraphicFramePr>
          <p:nvPr>
            <p:ph idx="1"/>
            <p:extLst>
              <p:ext uri="{D42A27DB-BD31-4B8C-83A1-F6EECF244321}">
                <p14:modId xmlns:p14="http://schemas.microsoft.com/office/powerpoint/2010/main" val="3255618407"/>
              </p:ext>
            </p:extLst>
          </p:nvPr>
        </p:nvGraphicFramePr>
        <p:xfrm>
          <a:off x="727223" y="765110"/>
          <a:ext cx="10339449" cy="59278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ytuł 1">
            <a:extLst>
              <a:ext uri="{FF2B5EF4-FFF2-40B4-BE49-F238E27FC236}">
                <a16:creationId xmlns:a16="http://schemas.microsoft.com/office/drawing/2014/main" xmlns="" id="{6BECFDAE-1733-5648-BF13-B6C301317855}"/>
              </a:ext>
            </a:extLst>
          </p:cNvPr>
          <p:cNvSpPr>
            <a:spLocks noGrp="1"/>
          </p:cNvSpPr>
          <p:nvPr>
            <p:ph type="title"/>
          </p:nvPr>
        </p:nvSpPr>
        <p:spPr>
          <a:xfrm>
            <a:off x="0" y="152399"/>
            <a:ext cx="5896948" cy="777551"/>
          </a:xfrm>
        </p:spPr>
        <p:txBody>
          <a:bodyPr>
            <a:normAutofit fontScale="90000"/>
          </a:bodyPr>
          <a:lstStyle/>
          <a:p>
            <a:pPr algn="ctr"/>
            <a:r>
              <a:rPr lang="pl-PL" sz="3100" b="1" dirty="0"/>
              <a:t>VIII. Wizja  dziecka i absolwenta przedszkola</a:t>
            </a:r>
            <a:r>
              <a:rPr lang="pl-PL" dirty="0"/>
              <a:t/>
            </a:r>
            <a:br>
              <a:rPr lang="pl-PL" dirty="0"/>
            </a:br>
            <a:endParaRPr lang="pl-PL" dirty="0"/>
          </a:p>
        </p:txBody>
      </p:sp>
    </p:spTree>
    <p:extLst>
      <p:ext uri="{BB962C8B-B14F-4D97-AF65-F5344CB8AC3E}">
        <p14:creationId xmlns:p14="http://schemas.microsoft.com/office/powerpoint/2010/main" val="90554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49ECC05F-72EF-6649-9FDF-0B11D85CFC65}"/>
              </a:ext>
            </a:extLst>
          </p:cNvPr>
          <p:cNvSpPr>
            <a:spLocks noGrp="1"/>
          </p:cNvSpPr>
          <p:nvPr>
            <p:ph type="title"/>
          </p:nvPr>
        </p:nvSpPr>
        <p:spPr>
          <a:xfrm>
            <a:off x="1128597" y="170213"/>
            <a:ext cx="8596668" cy="1100447"/>
          </a:xfrm>
        </p:spPr>
        <p:txBody>
          <a:bodyPr>
            <a:normAutofit fontScale="90000"/>
          </a:bodyPr>
          <a:lstStyle/>
          <a:p>
            <a:pPr algn="ctr"/>
            <a:r>
              <a:rPr lang="pl-PL" sz="3100" b="1" dirty="0"/>
              <a:t>IX. Współpraca z rodzicami i środowiskiem lokalnym</a:t>
            </a:r>
            <a:r>
              <a:rPr lang="pl-PL" dirty="0"/>
              <a:t/>
            </a:r>
            <a:br>
              <a:rPr lang="pl-PL" dirty="0"/>
            </a:br>
            <a:endParaRPr lang="pl-PL" dirty="0"/>
          </a:p>
        </p:txBody>
      </p:sp>
      <p:sp>
        <p:nvSpPr>
          <p:cNvPr id="3" name="Symbol zastępczy zawartości 2">
            <a:extLst>
              <a:ext uri="{FF2B5EF4-FFF2-40B4-BE49-F238E27FC236}">
                <a16:creationId xmlns:a16="http://schemas.microsoft.com/office/drawing/2014/main" xmlns="" id="{B759DFC2-7048-4647-A208-696E811443E6}"/>
              </a:ext>
            </a:extLst>
          </p:cNvPr>
          <p:cNvSpPr>
            <a:spLocks noGrp="1"/>
          </p:cNvSpPr>
          <p:nvPr>
            <p:ph idx="1"/>
          </p:nvPr>
        </p:nvSpPr>
        <p:spPr>
          <a:xfrm>
            <a:off x="143309" y="934930"/>
            <a:ext cx="10865922" cy="5587340"/>
          </a:xfrm>
        </p:spPr>
        <p:txBody>
          <a:bodyPr>
            <a:normAutofit/>
          </a:bodyPr>
          <a:lstStyle/>
          <a:p>
            <a:pPr marL="0" indent="0">
              <a:buNone/>
            </a:pPr>
            <a:r>
              <a:rPr lang="pl-PL" b="1" dirty="0"/>
              <a:t>Współpraca z rodzicami w zakresie:</a:t>
            </a:r>
          </a:p>
          <a:p>
            <a:pPr lvl="0"/>
            <a:r>
              <a:rPr lang="pl-PL" dirty="0"/>
              <a:t>ujednolicenie oddziaływań wychowawczych</a:t>
            </a:r>
          </a:p>
          <a:p>
            <a:pPr lvl="0"/>
            <a:r>
              <a:rPr lang="pl-PL" dirty="0"/>
              <a:t>uzyskania pomocy w rozpoznawaniu możliwości rozwojowych dzieci  i podjęcie wczesnej interwencji specjalistów</a:t>
            </a:r>
          </a:p>
          <a:p>
            <a:pPr lvl="0"/>
            <a:r>
              <a:rPr lang="pl-PL" dirty="0"/>
              <a:t>zapoznanie rodziców z zadaniami wynikającymi z podstawy programowej</a:t>
            </a:r>
          </a:p>
          <a:p>
            <a:pPr lvl="0"/>
            <a:r>
              <a:rPr lang="pl-PL" dirty="0"/>
              <a:t>pozyskiwanie funduszy do wzbogacania zasobów pomocy dydaktycznych</a:t>
            </a:r>
          </a:p>
          <a:p>
            <a:pPr lvl="0"/>
            <a:r>
              <a:rPr lang="pl-PL" dirty="0"/>
              <a:t>organizacja aukcji i kiermaszy </a:t>
            </a:r>
          </a:p>
          <a:p>
            <a:endParaRPr lang="pl-PL" dirty="0"/>
          </a:p>
        </p:txBody>
      </p:sp>
      <p:pic>
        <p:nvPicPr>
          <p:cNvPr id="6" name="Obraz 5" descr="C:\Users\pc1\Downloads\DSC07064.JPG">
            <a:extLst>
              <a:ext uri="{FF2B5EF4-FFF2-40B4-BE49-F238E27FC236}">
                <a16:creationId xmlns:a16="http://schemas.microsoft.com/office/drawing/2014/main" xmlns="" id="{6152E3E1-6BD7-844B-9D18-E472E5422EEC}"/>
              </a:ext>
            </a:extLst>
          </p:cNvPr>
          <p:cNvPicPr/>
          <p:nvPr/>
        </p:nvPicPr>
        <p:blipFill>
          <a:blip r:embed="rId2" cstate="print"/>
          <a:srcRect/>
          <a:stretch>
            <a:fillRect/>
          </a:stretch>
        </p:blipFill>
        <p:spPr bwMode="auto">
          <a:xfrm>
            <a:off x="5426931" y="3223649"/>
            <a:ext cx="6527628" cy="3758339"/>
          </a:xfrm>
          <a:prstGeom prst="rect">
            <a:avLst/>
          </a:prstGeom>
          <a:noFill/>
          <a:ln w="9525">
            <a:noFill/>
            <a:miter lim="800000"/>
            <a:headEnd/>
            <a:tailEnd/>
          </a:ln>
          <a:effectLst>
            <a:softEdge rad="101600"/>
          </a:effectLst>
        </p:spPr>
      </p:pic>
      <p:pic>
        <p:nvPicPr>
          <p:cNvPr id="7" name="Obraz 6" descr="https://lh3.googleusercontent.com/cW38WlJLnMNNZMj_WNGeKCUsiU88VDgwHFVtJ28rLjYE0htrbrmBKseOY9YwQ-mw7feFCp0Z8WXRmbWoqBeynpLUO7HrhNexlAx3YghwswarSA5a3ZkP2EFBg4l_h4ayBlCYHlH6T1I=w1175-h662-no">
            <a:extLst>
              <a:ext uri="{FF2B5EF4-FFF2-40B4-BE49-F238E27FC236}">
                <a16:creationId xmlns:a16="http://schemas.microsoft.com/office/drawing/2014/main" xmlns="" id="{45896413-20E2-DD48-AF00-6742A69857DD}"/>
              </a:ext>
            </a:extLst>
          </p:cNvPr>
          <p:cNvPicPr/>
          <p:nvPr/>
        </p:nvPicPr>
        <p:blipFill>
          <a:blip r:embed="rId3" cstate="print"/>
          <a:srcRect/>
          <a:stretch>
            <a:fillRect/>
          </a:stretch>
        </p:blipFill>
        <p:spPr bwMode="auto">
          <a:xfrm>
            <a:off x="-184451" y="3435392"/>
            <a:ext cx="5934321" cy="3546596"/>
          </a:xfrm>
          <a:prstGeom prst="rect">
            <a:avLst/>
          </a:prstGeom>
          <a:noFill/>
          <a:ln w="9525">
            <a:noFill/>
            <a:miter lim="800000"/>
            <a:headEnd/>
            <a:tailEnd/>
          </a:ln>
          <a:effectLst>
            <a:softEdge rad="228600"/>
          </a:effectLst>
        </p:spPr>
      </p:pic>
    </p:spTree>
    <p:extLst>
      <p:ext uri="{BB962C8B-B14F-4D97-AF65-F5344CB8AC3E}">
        <p14:creationId xmlns:p14="http://schemas.microsoft.com/office/powerpoint/2010/main" val="35145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ssolve">
                                      <p:cBhvr>
                                        <p:cTn id="19" dur="500"/>
                                        <p:tgtEl>
                                          <p:spTgt spid="3">
                                            <p:txEl>
                                              <p:pRg st="4" end="4"/>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500"/>
                                        <p:tgtEl>
                                          <p:spTgt spid="3">
                                            <p:txEl>
                                              <p:pRg st="5" end="5"/>
                                            </p:txEl>
                                          </p:spTgt>
                                        </p:tgtEl>
                                      </p:cBhvr>
                                    </p:animEffect>
                                  </p:childTnLst>
                                </p:cTn>
                              </p:par>
                              <p:par>
                                <p:cTn id="23" presetID="25"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8" dur="1000" fill="hold"/>
                                        <p:tgtEl>
                                          <p:spTgt spid="7"/>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7"/>
                                        </p:tgtEl>
                                      </p:cBhvr>
                                    </p:animEffect>
                                  </p:childTnLst>
                                </p:cTn>
                              </p:par>
                              <p:par>
                                <p:cTn id="33" presetID="25"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8" dur="1000" fill="hold"/>
                                        <p:tgtEl>
                                          <p:spTgt spid="6"/>
                                        </p:tgtEl>
                                        <p:attrNameLst>
                                          <p:attrName>ppt_h</p:attrName>
                                        </p:attrNameLst>
                                      </p:cBhvr>
                                      <p:tavLst>
                                        <p:tav tm="0">
                                          <p:val>
                                            <p:strVal val="#ppt_h"/>
                                          </p:val>
                                        </p:tav>
                                        <p:tav tm="100000">
                                          <p:val>
                                            <p:strVal val="#ppt_h"/>
                                          </p:val>
                                        </p:tav>
                                      </p:tavLst>
                                    </p:anim>
                                    <p:anim calcmode="lin" valueType="num">
                                      <p:cBhvr>
                                        <p:cTn id="3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4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4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42"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C:\Users\pc1\Downloads\DSC00003.JPG">
            <a:extLst>
              <a:ext uri="{FF2B5EF4-FFF2-40B4-BE49-F238E27FC236}">
                <a16:creationId xmlns:a16="http://schemas.microsoft.com/office/drawing/2014/main" xmlns="" id="{F4EFDA4C-1D9A-F845-A31B-6D9D76728AB8}"/>
              </a:ext>
            </a:extLst>
          </p:cNvPr>
          <p:cNvPicPr/>
          <p:nvPr/>
        </p:nvPicPr>
        <p:blipFill>
          <a:blip r:embed="rId2" cstate="print"/>
          <a:srcRect/>
          <a:stretch>
            <a:fillRect/>
          </a:stretch>
        </p:blipFill>
        <p:spPr bwMode="auto">
          <a:xfrm>
            <a:off x="6047807" y="1680343"/>
            <a:ext cx="6271648" cy="4308528"/>
          </a:xfrm>
          <a:prstGeom prst="rect">
            <a:avLst/>
          </a:prstGeom>
          <a:noFill/>
          <a:ln w="9525">
            <a:noFill/>
            <a:miter lim="800000"/>
            <a:headEnd/>
            <a:tailEnd/>
          </a:ln>
          <a:effectLst>
            <a:softEdge rad="254000"/>
          </a:effectLst>
        </p:spPr>
      </p:pic>
      <p:sp>
        <p:nvSpPr>
          <p:cNvPr id="3" name="Symbol zastępczy zawartości 2">
            <a:extLst>
              <a:ext uri="{FF2B5EF4-FFF2-40B4-BE49-F238E27FC236}">
                <a16:creationId xmlns:a16="http://schemas.microsoft.com/office/drawing/2014/main" xmlns="" id="{94266110-F391-EF46-90D1-E5FB335C31A7}"/>
              </a:ext>
            </a:extLst>
          </p:cNvPr>
          <p:cNvSpPr>
            <a:spLocks noGrp="1"/>
          </p:cNvSpPr>
          <p:nvPr>
            <p:ph idx="1"/>
          </p:nvPr>
        </p:nvSpPr>
        <p:spPr>
          <a:xfrm>
            <a:off x="133003" y="735089"/>
            <a:ext cx="9686442" cy="5355183"/>
          </a:xfrm>
        </p:spPr>
        <p:txBody>
          <a:bodyPr>
            <a:normAutofit/>
          </a:bodyPr>
          <a:lstStyle/>
          <a:p>
            <a:pPr marL="0" indent="0">
              <a:buNone/>
            </a:pPr>
            <a:endParaRPr lang="pl-PL" dirty="0"/>
          </a:p>
          <a:p>
            <a:r>
              <a:rPr lang="pl-PL" dirty="0"/>
              <a:t>  kontynuacja współpracy z Przedszkolem Specjalnym „Jeżyk”</a:t>
            </a:r>
          </a:p>
          <a:p>
            <a:pPr lvl="0"/>
            <a:r>
              <a:rPr lang="pl-PL" dirty="0"/>
              <a:t>  współpraca z placówkami oświatowymi miasta: przedszkola i szkoły </a:t>
            </a:r>
          </a:p>
          <a:p>
            <a:pPr lvl="0"/>
            <a:r>
              <a:rPr lang="pl-PL" dirty="0"/>
              <a:t>  współpraca z poradnią Psychologiczno- Pedagogiczną</a:t>
            </a:r>
          </a:p>
          <a:p>
            <a:pPr lvl="0"/>
            <a:r>
              <a:rPr lang="pl-PL" dirty="0"/>
              <a:t>  współpraca z Muzeum Rybołówstwa</a:t>
            </a:r>
          </a:p>
          <a:p>
            <a:pPr lvl="0"/>
            <a:r>
              <a:rPr lang="pl-PL" dirty="0"/>
              <a:t>  współpraca z Miejskim Domem Kultury</a:t>
            </a:r>
          </a:p>
          <a:p>
            <a:pPr lvl="0"/>
            <a:r>
              <a:rPr lang="pl-PL" dirty="0"/>
              <a:t>  współpraca z Nadleśnictwem Międzyzdroje</a:t>
            </a:r>
          </a:p>
          <a:p>
            <a:pPr lvl="0"/>
            <a:r>
              <a:rPr lang="pl-PL" dirty="0"/>
              <a:t>  współpraca z Policją, Strażą Pożarną</a:t>
            </a:r>
          </a:p>
          <a:p>
            <a:pPr lvl="0"/>
            <a:r>
              <a:rPr lang="pl-PL" dirty="0"/>
              <a:t>  współpraca ze Dywizjonem Straży Granicznej</a:t>
            </a:r>
          </a:p>
          <a:p>
            <a:pPr lvl="0"/>
            <a:r>
              <a:rPr lang="pl-PL" dirty="0"/>
              <a:t>  współpraca ze Schroniskiem dla bezdomnych zwierząt</a:t>
            </a:r>
          </a:p>
          <a:p>
            <a:pPr lvl="0"/>
            <a:r>
              <a:rPr lang="pl-PL" dirty="0"/>
              <a:t>  umożliwienie odbycia praktyk studentom </a:t>
            </a:r>
          </a:p>
        </p:txBody>
      </p:sp>
      <p:sp>
        <p:nvSpPr>
          <p:cNvPr id="2" name="pole tekstowe 1">
            <a:extLst>
              <a:ext uri="{FF2B5EF4-FFF2-40B4-BE49-F238E27FC236}">
                <a16:creationId xmlns:a16="http://schemas.microsoft.com/office/drawing/2014/main" xmlns="" id="{0C3ECB4D-5E90-2A49-BDE9-43A91B1D1ED2}"/>
              </a:ext>
            </a:extLst>
          </p:cNvPr>
          <p:cNvSpPr txBox="1"/>
          <p:nvPr/>
        </p:nvSpPr>
        <p:spPr>
          <a:xfrm>
            <a:off x="229256" y="550423"/>
            <a:ext cx="6550429" cy="369332"/>
          </a:xfrm>
          <a:prstGeom prst="rect">
            <a:avLst/>
          </a:prstGeom>
          <a:noFill/>
        </p:spPr>
        <p:txBody>
          <a:bodyPr wrap="square" rtlCol="0">
            <a:spAutoFit/>
          </a:bodyPr>
          <a:lstStyle/>
          <a:p>
            <a:r>
              <a:rPr lang="pl-PL" b="1" dirty="0"/>
              <a:t>Współpraca ze środowiskiem lokalnym:</a:t>
            </a:r>
          </a:p>
        </p:txBody>
      </p:sp>
    </p:spTree>
    <p:extLst>
      <p:ext uri="{BB962C8B-B14F-4D97-AF65-F5344CB8AC3E}">
        <p14:creationId xmlns:p14="http://schemas.microsoft.com/office/powerpoint/2010/main" val="422439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down)">
                                      <p:cBhvr>
                                        <p:cTn id="10" dur="500"/>
                                        <p:tgtEl>
                                          <p:spTgt spid="3">
                                            <p:txEl>
                                              <p:pRg st="2" end="2"/>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wipe(down)">
                                      <p:cBhvr>
                                        <p:cTn id="13" dur="500"/>
                                        <p:tgtEl>
                                          <p:spTgt spid="3">
                                            <p:txEl>
                                              <p:pRg st="3" end="3"/>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wipe(down)">
                                      <p:cBhvr>
                                        <p:cTn id="16" dur="500"/>
                                        <p:tgtEl>
                                          <p:spTgt spid="3">
                                            <p:txEl>
                                              <p:pRg st="4" end="4"/>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wipe(down)">
                                      <p:cBhvr>
                                        <p:cTn id="19" dur="500"/>
                                        <p:tgtEl>
                                          <p:spTgt spid="3">
                                            <p:txEl>
                                              <p:pRg st="5" end="5"/>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down)">
                                      <p:cBhvr>
                                        <p:cTn id="22" dur="500"/>
                                        <p:tgtEl>
                                          <p:spTgt spid="3">
                                            <p:txEl>
                                              <p:pRg st="6" end="6"/>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wipe(down)">
                                      <p:cBhvr>
                                        <p:cTn id="25" dur="500"/>
                                        <p:tgtEl>
                                          <p:spTgt spid="3">
                                            <p:txEl>
                                              <p:pRg st="7" end="7"/>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wipe(down)">
                                      <p:cBhvr>
                                        <p:cTn id="28" dur="500"/>
                                        <p:tgtEl>
                                          <p:spTgt spid="3">
                                            <p:txEl>
                                              <p:pRg st="8" end="8"/>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wipe(down)">
                                      <p:cBhvr>
                                        <p:cTn id="31" dur="500"/>
                                        <p:tgtEl>
                                          <p:spTgt spid="3">
                                            <p:txEl>
                                              <p:pRg st="9" end="9"/>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wipe(down)">
                                      <p:cBhvr>
                                        <p:cTn id="34" dur="500"/>
                                        <p:tgtEl>
                                          <p:spTgt spid="3">
                                            <p:txEl>
                                              <p:pRg st="10" end="10"/>
                                            </p:txEl>
                                          </p:spTgt>
                                        </p:tgtEl>
                                      </p:cBhvr>
                                    </p:animEffect>
                                  </p:childTnLst>
                                </p:cTn>
                              </p:par>
                              <p:par>
                                <p:cTn id="35" presetID="52"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Scale>
                                      <p:cBhvr>
                                        <p:cTn id="3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4"/>
                                        </p:tgtEl>
                                        <p:attrNameLst>
                                          <p:attrName>ppt_x</p:attrName>
                                          <p:attrName>ppt_y</p:attrName>
                                        </p:attrNameLst>
                                      </p:cBhvr>
                                    </p:animMotion>
                                    <p:animEffect transition="in" filter="fade">
                                      <p:cBhvr>
                                        <p:cTn id="3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C:\Users\pc1\Downloads\DSCN0958.JPG">
            <a:extLst>
              <a:ext uri="{FF2B5EF4-FFF2-40B4-BE49-F238E27FC236}">
                <a16:creationId xmlns:a16="http://schemas.microsoft.com/office/drawing/2014/main" xmlns="" id="{B88FAE79-49F5-5B4D-A310-7C3E66A44F53}"/>
              </a:ext>
            </a:extLst>
          </p:cNvPr>
          <p:cNvPicPr/>
          <p:nvPr/>
        </p:nvPicPr>
        <p:blipFill>
          <a:blip r:embed="rId2" cstate="print"/>
          <a:srcRect/>
          <a:stretch>
            <a:fillRect/>
          </a:stretch>
        </p:blipFill>
        <p:spPr bwMode="auto">
          <a:xfrm>
            <a:off x="0" y="1472339"/>
            <a:ext cx="6509288" cy="4480656"/>
          </a:xfrm>
          <a:prstGeom prst="rect">
            <a:avLst/>
          </a:prstGeom>
          <a:noFill/>
          <a:ln w="9525">
            <a:noFill/>
            <a:miter lim="800000"/>
            <a:headEnd/>
            <a:tailEnd/>
          </a:ln>
          <a:effectLst>
            <a:softEdge rad="177800"/>
          </a:effectLst>
        </p:spPr>
      </p:pic>
      <p:pic>
        <p:nvPicPr>
          <p:cNvPr id="5" name="Obraz 4" descr="https://lh3.googleusercontent.com/Z7GFLGb30yVtkCBgA5KIXcOU12La8FO7NNu9rX2F9vh_VrYxdZy7w_srg-oxJEOX_nNOHSoC8ZZICyfCGabbOafjYpYl11C6lG7WzVsLaRFHctUieHyQ89SNSpAT5GI2qf1HSfbcCLc=w657-h369-no">
            <a:extLst>
              <a:ext uri="{FF2B5EF4-FFF2-40B4-BE49-F238E27FC236}">
                <a16:creationId xmlns:a16="http://schemas.microsoft.com/office/drawing/2014/main" xmlns="" id="{61857DB4-8BDD-0148-AF98-33C95FFACD38}"/>
              </a:ext>
            </a:extLst>
          </p:cNvPr>
          <p:cNvPicPr/>
          <p:nvPr/>
        </p:nvPicPr>
        <p:blipFill>
          <a:blip r:embed="rId3" cstate="print"/>
          <a:srcRect/>
          <a:stretch>
            <a:fillRect/>
          </a:stretch>
        </p:blipFill>
        <p:spPr bwMode="auto">
          <a:xfrm>
            <a:off x="5962198" y="138791"/>
            <a:ext cx="6229802" cy="3689290"/>
          </a:xfrm>
          <a:prstGeom prst="rect">
            <a:avLst/>
          </a:prstGeom>
          <a:noFill/>
          <a:ln w="9525">
            <a:noFill/>
            <a:miter lim="800000"/>
            <a:headEnd/>
            <a:tailEnd/>
          </a:ln>
          <a:effectLst>
            <a:softEdge rad="190500"/>
          </a:effectLst>
        </p:spPr>
      </p:pic>
    </p:spTree>
    <p:extLst>
      <p:ext uri="{BB962C8B-B14F-4D97-AF65-F5344CB8AC3E}">
        <p14:creationId xmlns:p14="http://schemas.microsoft.com/office/powerpoint/2010/main" val="107375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F83B524F-A804-C543-914B-F4D4E113958D}"/>
              </a:ext>
            </a:extLst>
          </p:cNvPr>
          <p:cNvSpPr>
            <a:spLocks noGrp="1"/>
          </p:cNvSpPr>
          <p:nvPr>
            <p:ph type="title"/>
          </p:nvPr>
        </p:nvSpPr>
        <p:spPr>
          <a:xfrm>
            <a:off x="1472339" y="123986"/>
            <a:ext cx="8260596" cy="542441"/>
          </a:xfrm>
        </p:spPr>
        <p:txBody>
          <a:bodyPr>
            <a:noAutofit/>
          </a:bodyPr>
          <a:lstStyle/>
          <a:p>
            <a:pPr algn="ctr"/>
            <a:r>
              <a:rPr lang="pl-PL" sz="2800" b="1" dirty="0"/>
              <a:t>X. Współpraca z radą pedagogiczną</a:t>
            </a:r>
            <a:r>
              <a:rPr lang="pl-PL" sz="2800" dirty="0"/>
              <a:t/>
            </a:r>
            <a:br>
              <a:rPr lang="pl-PL" sz="2800" dirty="0"/>
            </a:br>
            <a:endParaRPr lang="pl-PL" sz="2800" dirty="0"/>
          </a:p>
        </p:txBody>
      </p:sp>
      <p:sp>
        <p:nvSpPr>
          <p:cNvPr id="3" name="Symbol zastępczy zawartości 2">
            <a:extLst>
              <a:ext uri="{FF2B5EF4-FFF2-40B4-BE49-F238E27FC236}">
                <a16:creationId xmlns:a16="http://schemas.microsoft.com/office/drawing/2014/main" xmlns="" id="{990D8EC9-0CF5-E14E-AF01-17E804082DA6}"/>
              </a:ext>
            </a:extLst>
          </p:cNvPr>
          <p:cNvSpPr>
            <a:spLocks noGrp="1"/>
          </p:cNvSpPr>
          <p:nvPr>
            <p:ph idx="1"/>
          </p:nvPr>
        </p:nvSpPr>
        <p:spPr>
          <a:xfrm>
            <a:off x="331272" y="683149"/>
            <a:ext cx="9511696" cy="3409628"/>
          </a:xfrm>
        </p:spPr>
        <p:txBody>
          <a:bodyPr/>
          <a:lstStyle/>
          <a:p>
            <a:r>
              <a:rPr lang="pl-PL" dirty="0"/>
              <a:t>wzajemny szacunek i życzliwość</a:t>
            </a:r>
          </a:p>
          <a:p>
            <a:r>
              <a:rPr lang="pl-PL" dirty="0"/>
              <a:t>dbanie o dobrą atmosferę w pracy</a:t>
            </a:r>
          </a:p>
          <a:p>
            <a:r>
              <a:rPr lang="pl-PL" dirty="0"/>
              <a:t>zachęcanie nauczycieli do działania na rzecz środowiska</a:t>
            </a:r>
          </a:p>
          <a:p>
            <a:r>
              <a:rPr lang="pl-PL" dirty="0"/>
              <a:t>stwarzanie warunków do wyrażania swoich propozycji </a:t>
            </a:r>
          </a:p>
          <a:p>
            <a:r>
              <a:rPr lang="pl-PL" dirty="0"/>
              <a:t>zachęcanie  nauczycieli do samodoskonalenia</a:t>
            </a:r>
          </a:p>
          <a:p>
            <a:r>
              <a:rPr lang="pl-PL" dirty="0"/>
              <a:t>wspólne analizowanie wniosków z ewaluacji wewnętrznej</a:t>
            </a:r>
          </a:p>
          <a:p>
            <a:r>
              <a:rPr lang="pl-PL" dirty="0"/>
              <a:t>pomoc przy opiniowaniu organizacji pracy przedszkola, projektu planu finansowego, przygotowaniu wniosków odnośnie nagród nauczycieli</a:t>
            </a:r>
          </a:p>
          <a:p>
            <a:endParaRPr lang="pl-PL" dirty="0"/>
          </a:p>
        </p:txBody>
      </p:sp>
      <p:pic>
        <p:nvPicPr>
          <p:cNvPr id="4" name="Obraz 3" descr="C:\Users\pc1\Downloads\DSC00578.JPG">
            <a:extLst>
              <a:ext uri="{FF2B5EF4-FFF2-40B4-BE49-F238E27FC236}">
                <a16:creationId xmlns:a16="http://schemas.microsoft.com/office/drawing/2014/main" xmlns="" id="{9717B1B9-19EF-0B4C-BA8B-856253ACCE41}"/>
              </a:ext>
            </a:extLst>
          </p:cNvPr>
          <p:cNvPicPr/>
          <p:nvPr/>
        </p:nvPicPr>
        <p:blipFill>
          <a:blip r:embed="rId2" cstate="print"/>
          <a:srcRect/>
          <a:stretch>
            <a:fillRect/>
          </a:stretch>
        </p:blipFill>
        <p:spPr bwMode="auto">
          <a:xfrm>
            <a:off x="-123986" y="3657600"/>
            <a:ext cx="6106332" cy="3332136"/>
          </a:xfrm>
          <a:prstGeom prst="rect">
            <a:avLst/>
          </a:prstGeom>
          <a:noFill/>
          <a:ln w="9525">
            <a:noFill/>
            <a:miter lim="800000"/>
            <a:headEnd/>
            <a:tailEnd/>
          </a:ln>
          <a:effectLst>
            <a:softEdge rad="203200"/>
          </a:effectLst>
        </p:spPr>
      </p:pic>
      <p:pic>
        <p:nvPicPr>
          <p:cNvPr id="5" name="Obraz 4" descr="C:\Users\pc1\Downloads\SDC17789.JPG">
            <a:extLst>
              <a:ext uri="{FF2B5EF4-FFF2-40B4-BE49-F238E27FC236}">
                <a16:creationId xmlns:a16="http://schemas.microsoft.com/office/drawing/2014/main" xmlns="" id="{1DC44C67-D4D0-8145-8F2A-55DEDAB75785}"/>
              </a:ext>
            </a:extLst>
          </p:cNvPr>
          <p:cNvPicPr/>
          <p:nvPr/>
        </p:nvPicPr>
        <p:blipFill>
          <a:blip r:embed="rId3" cstate="print"/>
          <a:srcRect/>
          <a:stretch>
            <a:fillRect/>
          </a:stretch>
        </p:blipFill>
        <p:spPr bwMode="auto">
          <a:xfrm>
            <a:off x="6137329" y="3657600"/>
            <a:ext cx="6163159" cy="3332135"/>
          </a:xfrm>
          <a:prstGeom prst="rect">
            <a:avLst/>
          </a:prstGeom>
          <a:noFill/>
          <a:ln w="9525">
            <a:noFill/>
            <a:miter lim="800000"/>
            <a:headEnd/>
            <a:tailEnd/>
          </a:ln>
          <a:effectLst>
            <a:softEdge rad="190500"/>
          </a:effectLst>
        </p:spPr>
      </p:pic>
    </p:spTree>
    <p:extLst>
      <p:ext uri="{BB962C8B-B14F-4D97-AF65-F5344CB8AC3E}">
        <p14:creationId xmlns:p14="http://schemas.microsoft.com/office/powerpoint/2010/main" val="162655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
                                            <p:txEl>
                                              <p:pRg st="1" end="1"/>
                                            </p:txEl>
                                          </p:spTgt>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3">
                                            <p:txEl>
                                              <p:pRg st="2" end="2"/>
                                            </p:txEl>
                                          </p:spTgt>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3">
                                            <p:txEl>
                                              <p:pRg st="3" end="3"/>
                                            </p:txEl>
                                          </p:spTgt>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
                                            <p:txEl>
                                              <p:pRg st="4" end="4"/>
                                            </p:txEl>
                                          </p:spTgt>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39" dur="1000" fill="hold"/>
                                        <p:tgtEl>
                                          <p:spTgt spid="3">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3">
                                            <p:txEl>
                                              <p:pRg st="5" end="5"/>
                                            </p:txEl>
                                          </p:spTgt>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4"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45" dur="1000" fill="hold"/>
                                        <p:tgtEl>
                                          <p:spTgt spid="3">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3">
                                            <p:txEl>
                                              <p:pRg st="6" end="6"/>
                                            </p:txEl>
                                          </p:spTgt>
                                        </p:tgtEl>
                                        <p:attrNameLst>
                                          <p:attrName>ppt_y</p:attrName>
                                        </p:attrNameLst>
                                      </p:cBhvr>
                                      <p:tavLst>
                                        <p:tav tm="0" fmla="#ppt_y+(sin(-2*pi*(1-$))*-#ppt_x+cos(-2*pi*(1-$))*(1-#ppt_y))*(1-$)">
                                          <p:val>
                                            <p:fltVal val="0"/>
                                          </p:val>
                                        </p:tav>
                                        <p:tav tm="100000">
                                          <p:val>
                                            <p:fltVal val="1"/>
                                          </p:val>
                                        </p:tav>
                                      </p:tavLst>
                                    </p:anim>
                                  </p:childTnLst>
                                </p:cTn>
                              </p:par>
                              <p:par>
                                <p:cTn id="47" presetID="12" presetClass="entr" presetSubtype="4"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p:tgtEl>
                                          <p:spTgt spid="4"/>
                                        </p:tgtEl>
                                        <p:attrNameLst>
                                          <p:attrName>ppt_y</p:attrName>
                                        </p:attrNameLst>
                                      </p:cBhvr>
                                      <p:tavLst>
                                        <p:tav tm="0">
                                          <p:val>
                                            <p:strVal val="#ppt_y+#ppt_h*1.125000"/>
                                          </p:val>
                                        </p:tav>
                                        <p:tav tm="100000">
                                          <p:val>
                                            <p:strVal val="#ppt_y"/>
                                          </p:val>
                                        </p:tav>
                                      </p:tavLst>
                                    </p:anim>
                                    <p:animEffect transition="in" filter="wipe(up)">
                                      <p:cBhvr>
                                        <p:cTn id="50" dur="500"/>
                                        <p:tgtEl>
                                          <p:spTgt spid="4"/>
                                        </p:tgtEl>
                                      </p:cBhvr>
                                    </p:animEffect>
                                  </p:childTnLst>
                                </p:cTn>
                              </p:par>
                              <p:par>
                                <p:cTn id="51" presetID="12" presetClass="entr" presetSubtype="4"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p:tgtEl>
                                          <p:spTgt spid="5"/>
                                        </p:tgtEl>
                                        <p:attrNameLst>
                                          <p:attrName>ppt_y</p:attrName>
                                        </p:attrNameLst>
                                      </p:cBhvr>
                                      <p:tavLst>
                                        <p:tav tm="0">
                                          <p:val>
                                            <p:strVal val="#ppt_y+#ppt_h*1.125000"/>
                                          </p:val>
                                        </p:tav>
                                        <p:tav tm="100000">
                                          <p:val>
                                            <p:strVal val="#ppt_y"/>
                                          </p:val>
                                        </p:tav>
                                      </p:tavLst>
                                    </p:anim>
                                    <p:animEffect transition="in" filter="wipe(up)">
                                      <p:cBhvr>
                                        <p:cTn id="5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DDB70979-AB4E-9743-B105-01D3A8391899}"/>
              </a:ext>
            </a:extLst>
          </p:cNvPr>
          <p:cNvSpPr>
            <a:spLocks noGrp="1"/>
          </p:cNvSpPr>
          <p:nvPr>
            <p:ph type="title"/>
          </p:nvPr>
        </p:nvSpPr>
        <p:spPr>
          <a:xfrm>
            <a:off x="1266270" y="215120"/>
            <a:ext cx="8596668" cy="1320800"/>
          </a:xfrm>
        </p:spPr>
        <p:txBody>
          <a:bodyPr/>
          <a:lstStyle/>
          <a:p>
            <a:pPr algn="ctr"/>
            <a:r>
              <a:rPr lang="pl-PL" b="1" dirty="0"/>
              <a:t>XI. Zarządzanie przedszkolem</a:t>
            </a:r>
            <a:r>
              <a:rPr lang="pl-PL" dirty="0"/>
              <a:t> </a:t>
            </a:r>
          </a:p>
        </p:txBody>
      </p:sp>
      <p:sp>
        <p:nvSpPr>
          <p:cNvPr id="3" name="Symbol zastępczy zawartości 2">
            <a:extLst>
              <a:ext uri="{FF2B5EF4-FFF2-40B4-BE49-F238E27FC236}">
                <a16:creationId xmlns:a16="http://schemas.microsoft.com/office/drawing/2014/main" xmlns="" id="{200C2C88-ED14-ED40-A425-232374EDD6AE}"/>
              </a:ext>
            </a:extLst>
          </p:cNvPr>
          <p:cNvSpPr>
            <a:spLocks noGrp="1"/>
          </p:cNvSpPr>
          <p:nvPr>
            <p:ph idx="1"/>
          </p:nvPr>
        </p:nvSpPr>
        <p:spPr>
          <a:xfrm>
            <a:off x="380422" y="1050307"/>
            <a:ext cx="10259877" cy="485613"/>
          </a:xfrm>
        </p:spPr>
        <p:txBody>
          <a:bodyPr>
            <a:normAutofit/>
          </a:bodyPr>
          <a:lstStyle/>
          <a:p>
            <a:pPr marL="0" indent="0">
              <a:buNone/>
            </a:pPr>
            <a:r>
              <a:rPr lang="pl-PL" sz="2000" dirty="0"/>
              <a:t>Harmonijne funkcjonowanie placówki oświatowej zależy przede wszystkim od: </a:t>
            </a:r>
          </a:p>
          <a:p>
            <a:pPr marL="0" indent="0">
              <a:buNone/>
            </a:pPr>
            <a:endParaRPr lang="pl-PL" dirty="0"/>
          </a:p>
        </p:txBody>
      </p:sp>
      <p:graphicFrame>
        <p:nvGraphicFramePr>
          <p:cNvPr id="5" name="Diagram 4">
            <a:extLst>
              <a:ext uri="{FF2B5EF4-FFF2-40B4-BE49-F238E27FC236}">
                <a16:creationId xmlns:a16="http://schemas.microsoft.com/office/drawing/2014/main" xmlns="" id="{B849CFBE-7AC5-D542-91AC-7A33F8C18DCA}"/>
              </a:ext>
            </a:extLst>
          </p:cNvPr>
          <p:cNvGraphicFramePr/>
          <p:nvPr>
            <p:extLst>
              <p:ext uri="{D42A27DB-BD31-4B8C-83A1-F6EECF244321}">
                <p14:modId xmlns:p14="http://schemas.microsoft.com/office/powerpoint/2010/main" val="2240253684"/>
              </p:ext>
            </p:extLst>
          </p:nvPr>
        </p:nvGraphicFramePr>
        <p:xfrm>
          <a:off x="488908" y="1448807"/>
          <a:ext cx="10151391" cy="55648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218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5"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xmlns="" id="{9F8ED10C-EAAC-3041-A2B2-DFAFD20236A1}"/>
              </a:ext>
            </a:extLst>
          </p:cNvPr>
          <p:cNvSpPr>
            <a:spLocks noGrp="1"/>
          </p:cNvSpPr>
          <p:nvPr>
            <p:ph idx="1"/>
          </p:nvPr>
        </p:nvSpPr>
        <p:spPr>
          <a:xfrm>
            <a:off x="374291" y="438978"/>
            <a:ext cx="9109604" cy="3880773"/>
          </a:xfrm>
        </p:spPr>
        <p:txBody>
          <a:bodyPr/>
          <a:lstStyle/>
          <a:p>
            <a:pPr marL="0" indent="0">
              <a:buNone/>
            </a:pPr>
            <a:r>
              <a:rPr lang="pl-PL" sz="2000" dirty="0"/>
              <a:t>Osobiście swoją pracę traktuję z zaangażowaniem ciągle doskonaląc się. </a:t>
            </a:r>
          </a:p>
          <a:p>
            <a:pPr marL="0" indent="0">
              <a:buNone/>
            </a:pPr>
            <a:r>
              <a:rPr lang="pl-PL" sz="2000" dirty="0"/>
              <a:t>Stawiam szczególnie na:</a:t>
            </a:r>
          </a:p>
          <a:p>
            <a:pPr lvl="0"/>
            <a:r>
              <a:rPr lang="pl-PL" sz="2000" dirty="0"/>
              <a:t>dobro dziecka i jego wszechstronny rozwój</a:t>
            </a:r>
          </a:p>
          <a:p>
            <a:pPr lvl="0"/>
            <a:r>
              <a:rPr lang="pl-PL" sz="2000" dirty="0"/>
              <a:t>atmosferę w przedszkolu sprzyjającą dziecku i rodzinie</a:t>
            </a:r>
          </a:p>
          <a:p>
            <a:pPr lvl="0"/>
            <a:r>
              <a:rPr lang="pl-PL" sz="2000" dirty="0"/>
              <a:t>zespół pracowników współodpowiedzialnych za pracę placówki</a:t>
            </a:r>
          </a:p>
          <a:p>
            <a:pPr lvl="0"/>
            <a:r>
              <a:rPr lang="pl-PL" sz="2000" dirty="0"/>
              <a:t>kontakty ze środowiskiem</a:t>
            </a:r>
          </a:p>
          <a:p>
            <a:endParaRPr lang="pl-PL" dirty="0"/>
          </a:p>
        </p:txBody>
      </p:sp>
      <p:pic>
        <p:nvPicPr>
          <p:cNvPr id="4" name="Obraz 3" descr="https://lh3.googleusercontent.com/9yLpXxrqrZphQd2nhFQs25VU4aLT3_CnYOXEI_IntwWb8I5tZ_h6gZ4k7RdVI16ErMqGax240siD74CCJsTMZMZS9niwdkXj0KCNftECXQcoINnmpTFgKzGxaI5CbM_O4z1BLtNBoaM=w437-h291-no">
            <a:extLst>
              <a:ext uri="{FF2B5EF4-FFF2-40B4-BE49-F238E27FC236}">
                <a16:creationId xmlns:a16="http://schemas.microsoft.com/office/drawing/2014/main" xmlns="" id="{F637FA90-7C43-BC40-918E-FEAC21C366FD}"/>
              </a:ext>
            </a:extLst>
          </p:cNvPr>
          <p:cNvPicPr/>
          <p:nvPr/>
        </p:nvPicPr>
        <p:blipFill>
          <a:blip r:embed="rId2" cstate="print"/>
          <a:srcRect/>
          <a:stretch>
            <a:fillRect/>
          </a:stretch>
        </p:blipFill>
        <p:spPr bwMode="auto">
          <a:xfrm>
            <a:off x="5951350" y="2641600"/>
            <a:ext cx="6403204" cy="4326513"/>
          </a:xfrm>
          <a:prstGeom prst="rect">
            <a:avLst/>
          </a:prstGeom>
          <a:noFill/>
          <a:ln w="9525">
            <a:noFill/>
            <a:miter lim="800000"/>
            <a:headEnd/>
            <a:tailEnd/>
          </a:ln>
          <a:effectLst>
            <a:glow rad="368300">
              <a:schemeClr val="bg1">
                <a:alpha val="0"/>
              </a:schemeClr>
            </a:glow>
            <a:outerShdw blurRad="1270000" sx="1000" sy="1000" algn="bl" rotWithShape="0">
              <a:schemeClr val="bg1">
                <a:alpha val="40000"/>
              </a:schemeClr>
            </a:outerShdw>
            <a:softEdge rad="228600"/>
          </a:effectLst>
        </p:spPr>
      </p:pic>
      <p:pic>
        <p:nvPicPr>
          <p:cNvPr id="6" name="Obraz 5" descr="https://lh3.googleusercontent.com/fyjfFZ9OXTImEBvxIj1Bqps4OlzWeuRWWyGI2ihjGMwn28T5j2ihfdW6bVDhtfcYnwegP6rWEqghxyq5eKaBvmg2GzwZ0y7OaauMz1St8uqYmFc6vrEehR8Y1ueHJCLg6r5bwm_iBy8=w437-h262-no">
            <a:extLst>
              <a:ext uri="{FF2B5EF4-FFF2-40B4-BE49-F238E27FC236}">
                <a16:creationId xmlns:a16="http://schemas.microsoft.com/office/drawing/2014/main" xmlns="" id="{8FCDC9B7-E4DE-F94A-AFB3-6924097CC98E}"/>
              </a:ext>
            </a:extLst>
          </p:cNvPr>
          <p:cNvPicPr/>
          <p:nvPr/>
        </p:nvPicPr>
        <p:blipFill>
          <a:blip r:embed="rId3" cstate="print"/>
          <a:srcRect/>
          <a:stretch>
            <a:fillRect/>
          </a:stretch>
        </p:blipFill>
        <p:spPr bwMode="auto">
          <a:xfrm>
            <a:off x="59403" y="2941782"/>
            <a:ext cx="6206836" cy="3726148"/>
          </a:xfrm>
          <a:prstGeom prst="rect">
            <a:avLst/>
          </a:prstGeom>
          <a:noFill/>
          <a:ln w="9525">
            <a:noFill/>
            <a:miter lim="800000"/>
            <a:headEnd/>
            <a:tailEnd/>
          </a:ln>
          <a:effectLst>
            <a:glow rad="101600">
              <a:schemeClr val="bg1">
                <a:alpha val="17000"/>
              </a:schemeClr>
            </a:glow>
            <a:softEdge rad="177800"/>
          </a:effectLst>
          <a:scene3d>
            <a:camera prst="orthographicFront"/>
            <a:lightRig rig="flat" dir="t"/>
          </a:scene3d>
          <a:sp3d prstMaterial="matte"/>
        </p:spPr>
      </p:pic>
    </p:spTree>
    <p:extLst>
      <p:ext uri="{BB962C8B-B14F-4D97-AF65-F5344CB8AC3E}">
        <p14:creationId xmlns:p14="http://schemas.microsoft.com/office/powerpoint/2010/main" val="299136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42" presetClass="entr" presetSubtype="0" fill="hold"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anim calcmode="lin" valueType="num">
                                      <p:cBhvr>
                                        <p:cTn id="2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1000"/>
                                        <p:tgtEl>
                                          <p:spTgt spid="3">
                                            <p:txEl>
                                              <p:pRg st="4" end="4"/>
                                            </p:txEl>
                                          </p:spTgt>
                                        </p:tgtEl>
                                      </p:cBhvr>
                                    </p:animEffect>
                                    <p:anim calcmode="lin" valueType="num">
                                      <p:cBhvr>
                                        <p:cTn id="3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xmlns="" id="{A795CAEB-5A9B-8F4C-9274-3947654B7800}"/>
              </a:ext>
            </a:extLst>
          </p:cNvPr>
          <p:cNvSpPr>
            <a:spLocks noGrp="1"/>
          </p:cNvSpPr>
          <p:nvPr>
            <p:ph idx="1"/>
          </p:nvPr>
        </p:nvSpPr>
        <p:spPr>
          <a:xfrm>
            <a:off x="66501" y="1063289"/>
            <a:ext cx="8744988" cy="4752407"/>
          </a:xfrm>
        </p:spPr>
        <p:txBody>
          <a:bodyPr>
            <a:normAutofit/>
          </a:bodyPr>
          <a:lstStyle/>
          <a:p>
            <a:pPr marL="0" indent="0">
              <a:buNone/>
            </a:pPr>
            <a:endParaRPr lang="pl-PL" dirty="0"/>
          </a:p>
          <a:p>
            <a:r>
              <a:rPr lang="pl-PL" sz="1900" dirty="0"/>
              <a:t>profesjonalne posługiwanie się prawem i prowadzenie działalności gospodarczej, przestrzeganie zasad bezpieczeństwa</a:t>
            </a:r>
          </a:p>
          <a:p>
            <a:r>
              <a:rPr lang="pl-PL" sz="1900" dirty="0"/>
              <a:t>promowanie walorów placówki i jej osiągnięć oraz wartości wychowania przedszkolnego w środowisku</a:t>
            </a:r>
          </a:p>
          <a:p>
            <a:r>
              <a:rPr lang="pl-PL" sz="1900" dirty="0"/>
              <a:t>stwarzanie warunków sprzyjającej innowacyjnej postawie nauczycieli</a:t>
            </a:r>
          </a:p>
          <a:p>
            <a:r>
              <a:rPr lang="pl-PL" sz="1900" dirty="0"/>
              <a:t>indywidualne traktowanie poszczególnych pracowników</a:t>
            </a:r>
          </a:p>
          <a:p>
            <a:r>
              <a:rPr lang="pl-PL" sz="1900" dirty="0"/>
              <a:t>współpracę z rodzicami</a:t>
            </a:r>
          </a:p>
          <a:p>
            <a:r>
              <a:rPr lang="pl-PL" sz="1900" dirty="0"/>
              <a:t>współdziałanie z władzami oświatowymi i samorządowymi</a:t>
            </a:r>
          </a:p>
          <a:p>
            <a:r>
              <a:rPr lang="pl-PL" sz="1900" dirty="0"/>
              <a:t>nawiązywanie kontaktów i współpracy ze środowiskiem lokalnym </a:t>
            </a:r>
          </a:p>
          <a:p>
            <a:pPr lvl="0"/>
            <a:r>
              <a:rPr lang="pl-PL" sz="1900" dirty="0"/>
              <a:t>umiejętność tworzenia atmosfery zachęcającej do współpracy</a:t>
            </a:r>
          </a:p>
          <a:p>
            <a:pPr lvl="0"/>
            <a:r>
              <a:rPr lang="pl-PL" sz="1900" dirty="0"/>
              <a:t>docenianie i nagradzanie osiągnięć zespołu</a:t>
            </a:r>
          </a:p>
          <a:p>
            <a:endParaRPr lang="pl-PL" dirty="0"/>
          </a:p>
        </p:txBody>
      </p:sp>
      <p:pic>
        <p:nvPicPr>
          <p:cNvPr id="4" name="Obraz 3" descr="https://lh3.googleusercontent.com/-_ZKLdd4rnCA/V2F0g0HTptI/AAAAAAAAJck/GLmJwxGtl2oVWbATwjqWkY5cvcorMLbggCCo/s640/DSCN1442.JPG">
            <a:extLst>
              <a:ext uri="{FF2B5EF4-FFF2-40B4-BE49-F238E27FC236}">
                <a16:creationId xmlns:a16="http://schemas.microsoft.com/office/drawing/2014/main" xmlns="" id="{2A97AB1B-30C0-164D-87A7-6B6AA69ED510}"/>
              </a:ext>
            </a:extLst>
          </p:cNvPr>
          <p:cNvPicPr/>
          <p:nvPr/>
        </p:nvPicPr>
        <p:blipFill>
          <a:blip r:embed="rId2" cstate="print"/>
          <a:srcRect/>
          <a:stretch>
            <a:fillRect/>
          </a:stretch>
        </p:blipFill>
        <p:spPr bwMode="auto">
          <a:xfrm>
            <a:off x="7399421" y="3042458"/>
            <a:ext cx="4942207" cy="3970234"/>
          </a:xfrm>
          <a:prstGeom prst="rect">
            <a:avLst/>
          </a:prstGeom>
          <a:noFill/>
          <a:ln w="9525">
            <a:noFill/>
            <a:miter lim="800000"/>
            <a:headEnd/>
            <a:tailEnd/>
          </a:ln>
          <a:effectLst>
            <a:softEdge rad="177800"/>
          </a:effectLst>
        </p:spPr>
      </p:pic>
      <p:pic>
        <p:nvPicPr>
          <p:cNvPr id="5" name="Obraz 4">
            <a:extLst>
              <a:ext uri="{FF2B5EF4-FFF2-40B4-BE49-F238E27FC236}">
                <a16:creationId xmlns:a16="http://schemas.microsoft.com/office/drawing/2014/main" xmlns="" id="{B7D155EA-1614-1A42-8EF4-DD9B0136A5FB}"/>
              </a:ext>
            </a:extLst>
          </p:cNvPr>
          <p:cNvPicPr>
            <a:picLocks noChangeAspect="1"/>
          </p:cNvPicPr>
          <p:nvPr/>
        </p:nvPicPr>
        <p:blipFill>
          <a:blip r:embed="rId3"/>
          <a:stretch>
            <a:fillRect/>
          </a:stretch>
        </p:blipFill>
        <p:spPr>
          <a:xfrm>
            <a:off x="0" y="0"/>
            <a:ext cx="1566270" cy="1363287"/>
          </a:xfrm>
          <a:prstGeom prst="rect">
            <a:avLst/>
          </a:prstGeom>
        </p:spPr>
      </p:pic>
      <p:sp>
        <p:nvSpPr>
          <p:cNvPr id="6" name="pole tekstowe 5">
            <a:extLst>
              <a:ext uri="{FF2B5EF4-FFF2-40B4-BE49-F238E27FC236}">
                <a16:creationId xmlns:a16="http://schemas.microsoft.com/office/drawing/2014/main" xmlns="" id="{1032632C-422A-3C45-92ED-B114647B910E}"/>
              </a:ext>
            </a:extLst>
          </p:cNvPr>
          <p:cNvSpPr txBox="1"/>
          <p:nvPr/>
        </p:nvSpPr>
        <p:spPr>
          <a:xfrm>
            <a:off x="1241222" y="681643"/>
            <a:ext cx="6932815" cy="523220"/>
          </a:xfrm>
          <a:prstGeom prst="rect">
            <a:avLst/>
          </a:prstGeom>
          <a:noFill/>
        </p:spPr>
        <p:txBody>
          <a:bodyPr wrap="square" rtlCol="0">
            <a:spAutoFit/>
          </a:bodyPr>
          <a:lstStyle/>
          <a:p>
            <a:r>
              <a:rPr lang="pl-PL" sz="2800" b="1" dirty="0">
                <a:solidFill>
                  <a:schemeClr val="accent1"/>
                </a:solidFill>
              </a:rPr>
              <a:t>Skuteczne zarządzanie obejmuje:</a:t>
            </a:r>
          </a:p>
        </p:txBody>
      </p:sp>
    </p:spTree>
    <p:extLst>
      <p:ext uri="{BB962C8B-B14F-4D97-AF65-F5344CB8AC3E}">
        <p14:creationId xmlns:p14="http://schemas.microsoft.com/office/powerpoint/2010/main" val="247727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
                                            <p:txEl>
                                              <p:pRg st="0" end="0"/>
                                            </p:txEl>
                                          </p:spTgt>
                                        </p:tgtEl>
                                      </p:cBhvr>
                                    </p:animEffect>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500"/>
                                        <p:tgtEl>
                                          <p:spTgt spid="3">
                                            <p:txEl>
                                              <p:pRg st="1" end="1"/>
                                            </p:txEl>
                                          </p:spTgt>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down)">
                                      <p:cBhvr>
                                        <p:cTn id="21" dur="500"/>
                                        <p:tgtEl>
                                          <p:spTgt spid="3">
                                            <p:txEl>
                                              <p:pRg st="3" end="3"/>
                                            </p:txEl>
                                          </p:spTgt>
                                        </p:tgtEl>
                                      </p:cBhvr>
                                    </p:animEffect>
                                  </p:childTnLst>
                                </p:cTn>
                              </p:par>
                            </p:childTnLst>
                          </p:cTn>
                        </p:par>
                        <p:par>
                          <p:cTn id="22" fill="hold">
                            <p:stCondLst>
                              <p:cond delay="2500"/>
                            </p:stCondLst>
                            <p:childTnLst>
                              <p:par>
                                <p:cTn id="23" presetID="22" presetClass="entr" presetSubtype="4" fill="hold"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down)">
                                      <p:cBhvr>
                                        <p:cTn id="25" dur="500"/>
                                        <p:tgtEl>
                                          <p:spTgt spid="3">
                                            <p:txEl>
                                              <p:pRg st="4" end="4"/>
                                            </p:txEl>
                                          </p:spTgt>
                                        </p:tgtEl>
                                      </p:cBhvr>
                                    </p:animEffect>
                                  </p:childTnLst>
                                </p:cTn>
                              </p:par>
                            </p:childTnLst>
                          </p:cTn>
                        </p:par>
                        <p:par>
                          <p:cTn id="26" fill="hold">
                            <p:stCondLst>
                              <p:cond delay="3000"/>
                            </p:stCondLst>
                            <p:childTnLst>
                              <p:par>
                                <p:cTn id="27" presetID="22" presetClass="entr" presetSubtype="4" fill="hold" nodeType="after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wipe(down)">
                                      <p:cBhvr>
                                        <p:cTn id="29" dur="500"/>
                                        <p:tgtEl>
                                          <p:spTgt spid="3">
                                            <p:txEl>
                                              <p:pRg st="5" end="5"/>
                                            </p:txEl>
                                          </p:spTgt>
                                        </p:tgtEl>
                                      </p:cBhvr>
                                    </p:animEffect>
                                  </p:childTnLst>
                                </p:cTn>
                              </p:par>
                            </p:childTnLst>
                          </p:cTn>
                        </p:par>
                        <p:par>
                          <p:cTn id="30" fill="hold">
                            <p:stCondLst>
                              <p:cond delay="3500"/>
                            </p:stCondLst>
                            <p:childTnLst>
                              <p:par>
                                <p:cTn id="31" presetID="22" presetClass="entr" presetSubtype="4" fill="hold" nodeType="after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wipe(down)">
                                      <p:cBhvr>
                                        <p:cTn id="33" dur="500"/>
                                        <p:tgtEl>
                                          <p:spTgt spid="3">
                                            <p:txEl>
                                              <p:pRg st="6" end="6"/>
                                            </p:txEl>
                                          </p:spTgt>
                                        </p:tgtEl>
                                      </p:cBhvr>
                                    </p:animEffect>
                                  </p:childTnLst>
                                </p:cTn>
                              </p:par>
                            </p:childTnLst>
                          </p:cTn>
                        </p:par>
                        <p:par>
                          <p:cTn id="34" fill="hold">
                            <p:stCondLst>
                              <p:cond delay="4000"/>
                            </p:stCondLst>
                            <p:childTnLst>
                              <p:par>
                                <p:cTn id="35" presetID="22" presetClass="entr" presetSubtype="4" fill="hold" nodeType="after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wipe(down)">
                                      <p:cBhvr>
                                        <p:cTn id="37" dur="500"/>
                                        <p:tgtEl>
                                          <p:spTgt spid="3">
                                            <p:txEl>
                                              <p:pRg st="7" end="7"/>
                                            </p:txEl>
                                          </p:spTgt>
                                        </p:tgtEl>
                                      </p:cBhvr>
                                    </p:animEffect>
                                  </p:childTnLst>
                                </p:cTn>
                              </p:par>
                            </p:childTnLst>
                          </p:cTn>
                        </p:par>
                        <p:par>
                          <p:cTn id="38" fill="hold">
                            <p:stCondLst>
                              <p:cond delay="4500"/>
                            </p:stCondLst>
                            <p:childTnLst>
                              <p:par>
                                <p:cTn id="39" presetID="22" presetClass="entr" presetSubtype="4" fill="hold" nodeType="after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wipe(down)">
                                      <p:cBhvr>
                                        <p:cTn id="41" dur="500"/>
                                        <p:tgtEl>
                                          <p:spTgt spid="3">
                                            <p:txEl>
                                              <p:pRg st="8" end="8"/>
                                            </p:txEl>
                                          </p:spTgt>
                                        </p:tgtEl>
                                      </p:cBhvr>
                                    </p:animEffect>
                                  </p:childTnLst>
                                </p:cTn>
                              </p:par>
                            </p:childTnLst>
                          </p:cTn>
                        </p:par>
                        <p:par>
                          <p:cTn id="42" fill="hold">
                            <p:stCondLst>
                              <p:cond delay="5000"/>
                            </p:stCondLst>
                            <p:childTnLst>
                              <p:par>
                                <p:cTn id="43" presetID="22" presetClass="entr" presetSubtype="4" fill="hold" nodeType="after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wipe(down)">
                                      <p:cBhvr>
                                        <p:cTn id="45" dur="500"/>
                                        <p:tgtEl>
                                          <p:spTgt spid="3">
                                            <p:txEl>
                                              <p:pRg st="9" end="9"/>
                                            </p:txEl>
                                          </p:spTgt>
                                        </p:tgtEl>
                                      </p:cBhvr>
                                    </p:animEffect>
                                  </p:childTnLst>
                                </p:cTn>
                              </p:par>
                              <p:par>
                                <p:cTn id="46" presetID="22" presetClass="entr" presetSubtype="4"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53261BF8-2C3D-9F43-9567-681AED8A9B4E}"/>
              </a:ext>
            </a:extLst>
          </p:cNvPr>
          <p:cNvSpPr>
            <a:spLocks noGrp="1"/>
          </p:cNvSpPr>
          <p:nvPr>
            <p:ph type="title"/>
          </p:nvPr>
        </p:nvSpPr>
        <p:spPr>
          <a:xfrm>
            <a:off x="392554" y="100350"/>
            <a:ext cx="8596668" cy="638629"/>
          </a:xfrm>
        </p:spPr>
        <p:txBody>
          <a:bodyPr>
            <a:normAutofit fontScale="90000"/>
          </a:bodyPr>
          <a:lstStyle/>
          <a:p>
            <a:pPr algn="ctr"/>
            <a:r>
              <a:rPr lang="pl-PL" b="1" dirty="0"/>
              <a:t>XII. Podsumowanie</a:t>
            </a:r>
            <a:r>
              <a:rPr lang="pl-PL" dirty="0"/>
              <a:t/>
            </a:r>
            <a:br>
              <a:rPr lang="pl-PL" dirty="0"/>
            </a:br>
            <a:endParaRPr lang="pl-PL" dirty="0"/>
          </a:p>
        </p:txBody>
      </p:sp>
      <p:sp>
        <p:nvSpPr>
          <p:cNvPr id="3" name="Symbol zastępczy zawartości 2">
            <a:extLst>
              <a:ext uri="{FF2B5EF4-FFF2-40B4-BE49-F238E27FC236}">
                <a16:creationId xmlns:a16="http://schemas.microsoft.com/office/drawing/2014/main" xmlns="" id="{9748EDBD-6931-FE4B-B856-14ACA42EB31E}"/>
              </a:ext>
            </a:extLst>
          </p:cNvPr>
          <p:cNvSpPr>
            <a:spLocks noGrp="1"/>
          </p:cNvSpPr>
          <p:nvPr>
            <p:ph idx="1"/>
          </p:nvPr>
        </p:nvSpPr>
        <p:spPr>
          <a:xfrm>
            <a:off x="140306" y="664312"/>
            <a:ext cx="10014347" cy="2627085"/>
          </a:xfrm>
        </p:spPr>
        <p:txBody>
          <a:bodyPr>
            <a:normAutofit fontScale="92500" lnSpcReduction="20000"/>
          </a:bodyPr>
          <a:lstStyle/>
          <a:p>
            <a:pPr marL="0" indent="0">
              <a:buNone/>
            </a:pPr>
            <a:r>
              <a:rPr lang="pl-PL" dirty="0"/>
              <a:t>Podczas mijającej kadencji preferowałam demokratyczny styl pracy. Przyniósł on efekty w postaci sukcesów odniesionych przez przedszkole, wychowanków, nauczycieli. Ten sam kierunek zamierzam w dalszym ciągu realizować.</a:t>
            </a:r>
          </a:p>
          <a:p>
            <a:pPr marL="0" indent="0">
              <a:buNone/>
            </a:pPr>
            <a:r>
              <a:rPr lang="pl-PL" dirty="0"/>
              <a:t>Odkąd pełnię funkcję dyrektora, czyli od 15 lat, przedszkole bardzo się zmieniło. Odczuwam dużą satysfakcje patrząc na nasze przedszkole, jednak to współpracownicy są moim największym sukcesem. Udało mi się zbudować zespół profesjonalistów, ludzi pełnych zapału, otwartych               i kompetentnych. </a:t>
            </a:r>
          </a:p>
          <a:p>
            <a:pPr marL="0" indent="0">
              <a:buNone/>
            </a:pPr>
            <a:r>
              <a:rPr lang="pl-PL" dirty="0"/>
              <a:t>Do rozwoju dzieci i przedszkola jako placówki oświatowej, prowadzi koncentrowanie się na wszechstronnym rozwoju dziecka, poprzedzonym dogłębną obserwacją jego możliwości i potrzeb rozwojowych oraz wdrażanie działań innowacyjnych.</a:t>
            </a:r>
          </a:p>
        </p:txBody>
      </p:sp>
      <p:pic>
        <p:nvPicPr>
          <p:cNvPr id="4" name="Obraz 3" descr="C:\Users\pc1\Downloads\P_20180122_093018.jpg">
            <a:extLst>
              <a:ext uri="{FF2B5EF4-FFF2-40B4-BE49-F238E27FC236}">
                <a16:creationId xmlns:a16="http://schemas.microsoft.com/office/drawing/2014/main" xmlns="" id="{1F9A84A7-F61B-BC4F-A047-C549547BD3BA}"/>
              </a:ext>
            </a:extLst>
          </p:cNvPr>
          <p:cNvPicPr/>
          <p:nvPr/>
        </p:nvPicPr>
        <p:blipFill>
          <a:blip r:embed="rId2" cstate="print"/>
          <a:srcRect/>
          <a:stretch>
            <a:fillRect/>
          </a:stretch>
        </p:blipFill>
        <p:spPr bwMode="auto">
          <a:xfrm>
            <a:off x="-1" y="3216730"/>
            <a:ext cx="6288860" cy="3641272"/>
          </a:xfrm>
          <a:prstGeom prst="rect">
            <a:avLst/>
          </a:prstGeom>
          <a:noFill/>
          <a:ln w="9525">
            <a:noFill/>
            <a:miter lim="800000"/>
            <a:headEnd/>
            <a:tailEnd/>
          </a:ln>
          <a:effectLst>
            <a:softEdge rad="177800"/>
          </a:effectLst>
        </p:spPr>
      </p:pic>
      <p:pic>
        <p:nvPicPr>
          <p:cNvPr id="5" name="Obraz 4" descr="C:\Users\pc1\Downloads\IMG_1965.JPG">
            <a:extLst>
              <a:ext uri="{FF2B5EF4-FFF2-40B4-BE49-F238E27FC236}">
                <a16:creationId xmlns:a16="http://schemas.microsoft.com/office/drawing/2014/main" xmlns="" id="{AE7CCA4E-B379-A345-A2F6-C326F4443055}"/>
              </a:ext>
            </a:extLst>
          </p:cNvPr>
          <p:cNvPicPr/>
          <p:nvPr/>
        </p:nvPicPr>
        <p:blipFill>
          <a:blip r:embed="rId3" cstate="print"/>
          <a:srcRect/>
          <a:stretch>
            <a:fillRect/>
          </a:stretch>
        </p:blipFill>
        <p:spPr bwMode="auto">
          <a:xfrm>
            <a:off x="6288859" y="3085605"/>
            <a:ext cx="5903141" cy="3838575"/>
          </a:xfrm>
          <a:prstGeom prst="rect">
            <a:avLst/>
          </a:prstGeom>
          <a:noFill/>
          <a:ln w="9525">
            <a:noFill/>
            <a:miter lim="800000"/>
            <a:headEnd/>
            <a:tailEnd/>
          </a:ln>
          <a:effectLst>
            <a:softEdge rad="165100"/>
          </a:effectLst>
        </p:spPr>
      </p:pic>
    </p:spTree>
    <p:extLst>
      <p:ext uri="{BB962C8B-B14F-4D97-AF65-F5344CB8AC3E}">
        <p14:creationId xmlns:p14="http://schemas.microsoft.com/office/powerpoint/2010/main" val="345843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par>
                                <p:cTn id="15" presetID="25"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5"/>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wipe(down)">
                                      <p:cBhvr>
                                        <p:cTn id="27" dur="500"/>
                                        <p:tgtEl>
                                          <p:spTgt spid="3">
                                            <p:txEl>
                                              <p:pRg st="0" end="0"/>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down)">
                                      <p:cBhvr>
                                        <p:cTn id="30" dur="500"/>
                                        <p:tgtEl>
                                          <p:spTgt spid="3">
                                            <p:txEl>
                                              <p:pRg st="1" end="1"/>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wipe(down)">
                                      <p:cBhvr>
                                        <p:cTn id="3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B6866082-5C92-0140-9EF4-27D4F544BDB1}"/>
              </a:ext>
            </a:extLst>
          </p:cNvPr>
          <p:cNvSpPr>
            <a:spLocks noGrp="1"/>
          </p:cNvSpPr>
          <p:nvPr>
            <p:ph type="title"/>
          </p:nvPr>
        </p:nvSpPr>
        <p:spPr>
          <a:xfrm>
            <a:off x="1563622" y="2880756"/>
            <a:ext cx="8596668" cy="1320800"/>
          </a:xfrm>
        </p:spPr>
        <p:txBody>
          <a:bodyPr/>
          <a:lstStyle/>
          <a:p>
            <a:pPr algn="ctr"/>
            <a:r>
              <a:rPr lang="pl-PL" b="1" dirty="0">
                <a:solidFill>
                  <a:schemeClr val="tx1">
                    <a:lumMod val="75000"/>
                    <a:lumOff val="25000"/>
                  </a:schemeClr>
                </a:solidFill>
              </a:rPr>
              <a:t>Dziękuję za uwagę.</a:t>
            </a:r>
          </a:p>
        </p:txBody>
      </p:sp>
      <p:sp>
        <p:nvSpPr>
          <p:cNvPr id="3" name="pole tekstowe 2">
            <a:extLst>
              <a:ext uri="{FF2B5EF4-FFF2-40B4-BE49-F238E27FC236}">
                <a16:creationId xmlns:a16="http://schemas.microsoft.com/office/drawing/2014/main" xmlns="" id="{13F454E5-2046-F94E-BABC-8A1A0661BFBD}"/>
              </a:ext>
            </a:extLst>
          </p:cNvPr>
          <p:cNvSpPr txBox="1"/>
          <p:nvPr/>
        </p:nvSpPr>
        <p:spPr>
          <a:xfrm>
            <a:off x="5861956" y="6123214"/>
            <a:ext cx="6531429" cy="369332"/>
          </a:xfrm>
          <a:prstGeom prst="rect">
            <a:avLst/>
          </a:prstGeom>
          <a:noFill/>
        </p:spPr>
        <p:txBody>
          <a:bodyPr wrap="square" rtlCol="0">
            <a:spAutoFit/>
          </a:bodyPr>
          <a:lstStyle/>
          <a:p>
            <a:r>
              <a:rPr lang="pl-PL" i="1" dirty="0"/>
              <a:t>Wykorzystano zdjęcia ze strony internetowej przedszkola</a:t>
            </a:r>
          </a:p>
        </p:txBody>
      </p:sp>
      <p:pic>
        <p:nvPicPr>
          <p:cNvPr id="6" name="Obraz 5" descr="http://p11tecza.edupage.org/files/LOGO.png">
            <a:extLst>
              <a:ext uri="{FF2B5EF4-FFF2-40B4-BE49-F238E27FC236}">
                <a16:creationId xmlns:a16="http://schemas.microsoft.com/office/drawing/2014/main" xmlns="" id="{EA5D3ADB-CEAE-CA43-93FF-EEB35FDE4F19}"/>
              </a:ext>
            </a:extLst>
          </p:cNvPr>
          <p:cNvPicPr/>
          <p:nvPr/>
        </p:nvPicPr>
        <p:blipFill>
          <a:blip r:embed="rId2" cstate="print"/>
          <a:srcRect/>
          <a:stretch>
            <a:fillRect/>
          </a:stretch>
        </p:blipFill>
        <p:spPr bwMode="auto">
          <a:xfrm>
            <a:off x="0" y="-1"/>
            <a:ext cx="2922104" cy="2802835"/>
          </a:xfrm>
          <a:prstGeom prst="rect">
            <a:avLst/>
          </a:prstGeom>
          <a:noFill/>
          <a:ln w="9525">
            <a:noFill/>
            <a:miter lim="800000"/>
            <a:headEnd/>
            <a:tailEnd/>
          </a:ln>
        </p:spPr>
      </p:pic>
    </p:spTree>
    <p:extLst>
      <p:ext uri="{BB962C8B-B14F-4D97-AF65-F5344CB8AC3E}">
        <p14:creationId xmlns:p14="http://schemas.microsoft.com/office/powerpoint/2010/main" val="144817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A708FAF-DE2D-7E40-9A58-A3313E925A14}"/>
              </a:ext>
            </a:extLst>
          </p:cNvPr>
          <p:cNvSpPr>
            <a:spLocks noGrp="1"/>
          </p:cNvSpPr>
          <p:nvPr>
            <p:ph type="title"/>
          </p:nvPr>
        </p:nvSpPr>
        <p:spPr>
          <a:xfrm>
            <a:off x="848785" y="266701"/>
            <a:ext cx="8596668" cy="1320800"/>
          </a:xfrm>
        </p:spPr>
        <p:txBody>
          <a:bodyPr/>
          <a:lstStyle/>
          <a:p>
            <a:pPr algn="ctr"/>
            <a:r>
              <a:rPr lang="pl-PL" dirty="0"/>
              <a:t>Realizowane zadania w minionych </a:t>
            </a:r>
            <a:br>
              <a:rPr lang="pl-PL" dirty="0"/>
            </a:br>
            <a:r>
              <a:rPr lang="pl-PL" dirty="0"/>
              <a:t>5 latach</a:t>
            </a:r>
          </a:p>
        </p:txBody>
      </p:sp>
      <p:sp>
        <p:nvSpPr>
          <p:cNvPr id="3" name="Symbol zastępczy zawartości 2">
            <a:extLst>
              <a:ext uri="{FF2B5EF4-FFF2-40B4-BE49-F238E27FC236}">
                <a16:creationId xmlns:a16="http://schemas.microsoft.com/office/drawing/2014/main" xmlns="" id="{D213AA86-55F9-B74A-84BC-ADA1D19487F4}"/>
              </a:ext>
            </a:extLst>
          </p:cNvPr>
          <p:cNvSpPr>
            <a:spLocks noGrp="1"/>
          </p:cNvSpPr>
          <p:nvPr>
            <p:ph idx="1"/>
          </p:nvPr>
        </p:nvSpPr>
        <p:spPr>
          <a:xfrm>
            <a:off x="385762" y="1587501"/>
            <a:ext cx="11329988" cy="5084761"/>
          </a:xfrm>
        </p:spPr>
        <p:txBody>
          <a:bodyPr>
            <a:normAutofit fontScale="92500" lnSpcReduction="20000"/>
          </a:bodyPr>
          <a:lstStyle/>
          <a:p>
            <a:pPr lvl="0"/>
            <a:r>
              <a:rPr lang="pl-PL" dirty="0"/>
              <a:t>uzyskaliśmy bardzo dobre efekty pracy z dziećmi o specjalnych potrzebach edukacyjnych</a:t>
            </a:r>
          </a:p>
          <a:p>
            <a:pPr lvl="0"/>
            <a:r>
              <a:rPr lang="pl-PL" dirty="0"/>
              <a:t>w tradycję przedszkola wpisaliśmy organizację uroczystości we współpracy z rodzicami „Mamo, Tato baw i ucz się razem ze mną”, jesienne spotkania „</a:t>
            </a:r>
            <a:r>
              <a:rPr lang="pl-PL" dirty="0" err="1"/>
              <a:t>Kartoflaczek</a:t>
            </a:r>
            <a:r>
              <a:rPr lang="pl-PL" dirty="0"/>
              <a:t>”, świąteczne spotkania z rodzicami „Jasełka”, „Piknik Rodzinny” i inne</a:t>
            </a:r>
          </a:p>
          <a:p>
            <a:pPr lvl="0"/>
            <a:r>
              <a:rPr lang="pl-PL" dirty="0"/>
              <a:t>przedszkole bierze aktywny udział w działaniach skierowanych na pomoc innym: koncerty charytatywne organizowane w mieście, WOŚP, akcje ogólnopolskie „Góra Grosza”, „Szlachetna paczka”, organizujemy pomoc dla Domu Dziecka, pomoc dla bezdomnych zwierząt ze schroniska</a:t>
            </a:r>
          </a:p>
          <a:p>
            <a:pPr lvl="0"/>
            <a:r>
              <a:rPr lang="pl-PL" dirty="0"/>
              <a:t>nawiązaliśmy współpracę z przedszkolami z Niemiec: w Benz, </a:t>
            </a:r>
            <a:r>
              <a:rPr lang="pl-PL" dirty="0" err="1"/>
              <a:t>Zinnowitz</a:t>
            </a:r>
            <a:r>
              <a:rPr lang="pl-PL" dirty="0"/>
              <a:t>, </a:t>
            </a:r>
            <a:r>
              <a:rPr lang="pl-PL" dirty="0" err="1"/>
              <a:t>Heringsdorf</a:t>
            </a:r>
            <a:endParaRPr lang="pl-PL" dirty="0"/>
          </a:p>
          <a:p>
            <a:pPr lvl="0"/>
            <a:r>
              <a:rPr lang="pl-PL" dirty="0"/>
              <a:t>organizujemy „Międzyprzedszkolny turniej w dwa ognie i pokazy przedszkolnych </a:t>
            </a:r>
            <a:r>
              <a:rPr lang="pl-PL" dirty="0" err="1"/>
              <a:t>cheerleaders</a:t>
            </a:r>
            <a:r>
              <a:rPr lang="pl-PL" dirty="0"/>
              <a:t>"</a:t>
            </a:r>
          </a:p>
          <a:p>
            <a:pPr lvl="0"/>
            <a:r>
              <a:rPr lang="pl-PL" dirty="0"/>
              <a:t>nauczyciele podwyższają swoje kwalifikacje zawodowe</a:t>
            </a:r>
          </a:p>
          <a:p>
            <a:pPr lvl="0"/>
            <a:r>
              <a:rPr lang="pl-PL" dirty="0"/>
              <a:t>systematycznie wzbogacamy wyposażenie placówki ze środków budżetowych oraz zdobytych od sponsorów       i Rady Rodziców</a:t>
            </a:r>
          </a:p>
          <a:p>
            <a:pPr lvl="0"/>
            <a:r>
              <a:rPr lang="pl-PL" dirty="0"/>
              <a:t>w  znacznym stopniu podniesiono estetykę placówki (pomalowano elewację budynku, we własnym zakresie wyremontowano dwie łazienki i sale zabaw, zakupiono meble do sal przedszkolnych)</a:t>
            </a:r>
          </a:p>
          <a:p>
            <a:pPr marL="0" indent="0">
              <a:buNone/>
            </a:pPr>
            <a:r>
              <a:rPr lang="pl-PL" dirty="0"/>
              <a:t>W osiągnięciu sukcesów przedszkola zaangażowany był cały personel pedagogiczny, administracyjno-obsługowy oraz Rodzice.</a:t>
            </a:r>
          </a:p>
          <a:p>
            <a:pPr marL="0" indent="0">
              <a:buNone/>
            </a:pPr>
            <a:r>
              <a:rPr lang="pl-PL" dirty="0"/>
              <a:t>W tym miejscu dziękuję im wszystkim za współpracę i zaangażowanie.</a:t>
            </a:r>
          </a:p>
          <a:p>
            <a:endParaRPr lang="pl-PL" dirty="0"/>
          </a:p>
        </p:txBody>
      </p:sp>
      <p:pic>
        <p:nvPicPr>
          <p:cNvPr id="5" name="Obraz 4">
            <a:extLst>
              <a:ext uri="{FF2B5EF4-FFF2-40B4-BE49-F238E27FC236}">
                <a16:creationId xmlns:a16="http://schemas.microsoft.com/office/drawing/2014/main" xmlns="" id="{FCC5F305-6403-7C43-B622-9A09FC60366A}"/>
              </a:ext>
            </a:extLst>
          </p:cNvPr>
          <p:cNvPicPr>
            <a:picLocks noChangeAspect="1"/>
          </p:cNvPicPr>
          <p:nvPr/>
        </p:nvPicPr>
        <p:blipFill>
          <a:blip r:embed="rId2"/>
          <a:stretch>
            <a:fillRect/>
          </a:stretch>
        </p:blipFill>
        <p:spPr>
          <a:xfrm>
            <a:off x="7466601" y="5752605"/>
            <a:ext cx="1222828" cy="1105395"/>
          </a:xfrm>
          <a:prstGeom prst="rect">
            <a:avLst/>
          </a:prstGeom>
        </p:spPr>
      </p:pic>
    </p:spTree>
    <p:extLst>
      <p:ext uri="{BB962C8B-B14F-4D97-AF65-F5344CB8AC3E}">
        <p14:creationId xmlns:p14="http://schemas.microsoft.com/office/powerpoint/2010/main" val="238547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5" presetID="27" presetClass="emph" presetSubtype="0" fill="remove" nodeType="withEffect">
                                  <p:stCondLst>
                                    <p:cond delay="0"/>
                                  </p:stCondLst>
                                  <p:childTnLst>
                                    <p:animClr clrSpc="rgb" dir="cw">
                                      <p:cBhvr override="childStyle">
                                        <p:cTn id="46" dur="250" autoRev="1" fill="remove"/>
                                        <p:tgtEl>
                                          <p:spTgt spid="5"/>
                                        </p:tgtEl>
                                        <p:attrNameLst>
                                          <p:attrName>style.color</p:attrName>
                                        </p:attrNameLst>
                                      </p:cBhvr>
                                      <p:to>
                                        <a:schemeClr val="bg1"/>
                                      </p:to>
                                    </p:animClr>
                                    <p:animClr clrSpc="rgb" dir="cw">
                                      <p:cBhvr>
                                        <p:cTn id="47" dur="250" autoRev="1" fill="remove"/>
                                        <p:tgtEl>
                                          <p:spTgt spid="5"/>
                                        </p:tgtEl>
                                        <p:attrNameLst>
                                          <p:attrName>fillcolor</p:attrName>
                                        </p:attrNameLst>
                                      </p:cBhvr>
                                      <p:to>
                                        <a:schemeClr val="bg1"/>
                                      </p:to>
                                    </p:animClr>
                                    <p:set>
                                      <p:cBhvr>
                                        <p:cTn id="48" dur="250" autoRev="1" fill="remove"/>
                                        <p:tgtEl>
                                          <p:spTgt spid="5"/>
                                        </p:tgtEl>
                                        <p:attrNameLst>
                                          <p:attrName>fill.type</p:attrName>
                                        </p:attrNameLst>
                                      </p:cBhvr>
                                      <p:to>
                                        <p:strVal val="solid"/>
                                      </p:to>
                                    </p:set>
                                    <p:set>
                                      <p:cBhvr>
                                        <p:cTn id="49" dur="250" autoRev="1" fill="remove"/>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6A1F766D-77B8-D54C-8C25-DDE288B6F6EF}"/>
              </a:ext>
            </a:extLst>
          </p:cNvPr>
          <p:cNvSpPr>
            <a:spLocks noGrp="1"/>
          </p:cNvSpPr>
          <p:nvPr>
            <p:ph type="title"/>
          </p:nvPr>
        </p:nvSpPr>
        <p:spPr>
          <a:xfrm>
            <a:off x="1730280" y="205661"/>
            <a:ext cx="8596668" cy="965201"/>
          </a:xfrm>
        </p:spPr>
        <p:txBody>
          <a:bodyPr>
            <a:normAutofit fontScale="90000"/>
          </a:bodyPr>
          <a:lstStyle/>
          <a:p>
            <a:pPr algn="ctr"/>
            <a:r>
              <a:rPr lang="pl-PL" b="1" dirty="0"/>
              <a:t>II. Informacja o Przedszkolu</a:t>
            </a:r>
            <a:r>
              <a:rPr lang="pl-PL" dirty="0"/>
              <a:t/>
            </a:r>
            <a:br>
              <a:rPr lang="pl-PL" dirty="0"/>
            </a:br>
            <a:endParaRPr lang="pl-PL" dirty="0"/>
          </a:p>
        </p:txBody>
      </p:sp>
      <p:sp>
        <p:nvSpPr>
          <p:cNvPr id="3" name="Symbol zastępczy zawartości 2">
            <a:extLst>
              <a:ext uri="{FF2B5EF4-FFF2-40B4-BE49-F238E27FC236}">
                <a16:creationId xmlns:a16="http://schemas.microsoft.com/office/drawing/2014/main" xmlns="" id="{C816701E-A5B7-8B43-ABA7-443C2649A326}"/>
              </a:ext>
            </a:extLst>
          </p:cNvPr>
          <p:cNvSpPr>
            <a:spLocks noGrp="1"/>
          </p:cNvSpPr>
          <p:nvPr>
            <p:ph idx="1"/>
          </p:nvPr>
        </p:nvSpPr>
        <p:spPr>
          <a:xfrm>
            <a:off x="140189" y="845850"/>
            <a:ext cx="10877797" cy="2761672"/>
          </a:xfrm>
        </p:spPr>
        <p:txBody>
          <a:bodyPr>
            <a:normAutofit/>
          </a:bodyPr>
          <a:lstStyle/>
          <a:p>
            <a:pPr marL="0" indent="0">
              <a:buNone/>
            </a:pPr>
            <a:r>
              <a:rPr lang="pl-PL" dirty="0"/>
              <a:t>Przedszkole położone jest w dzielnicy mieszkaniowej. W bliskim otoczeniu Przedszkola znajduje się szkoła podstawowa, duży las oraz ogródki działkowe.</a:t>
            </a:r>
          </a:p>
          <a:p>
            <a:pPr marL="0" indent="0">
              <a:buNone/>
            </a:pPr>
            <a:r>
              <a:rPr lang="pl-PL" dirty="0"/>
              <a:t>Nasze Przedszkole istnieje od 1980r. Budynek parterowy otoczony jest ogrodem. Na terenie ogrodu znajdują się drzewa różnego gatunku. Przedszkole posiada duży plac zabaw podzielony na dwie części - dla dzieci młodszych i starszych. W jednej z części znajduje się górka i sprzęt rekreacyjny oraz plac o nawierzchni piaszczysto trawiastej, gdzie odbywają się imprezy plenerowe (Piknik Rodzinny, jesienne spotkania  z rodzicami). W bocznej części placu znajduje się teren zielony do zajęć ruchowych i plastycznych. Plac zabaw dla dzieci starszych to teren sportowy: boisko trawiaste do gry w piłkę nożną i koszykówkę. </a:t>
            </a:r>
          </a:p>
          <a:p>
            <a:endParaRPr lang="pl-PL" dirty="0"/>
          </a:p>
        </p:txBody>
      </p:sp>
      <p:pic>
        <p:nvPicPr>
          <p:cNvPr id="4" name="Obraz 3" descr="C:\Users\pc1\Desktop\Skulich\piknik 2016\DSCN5373.JPG">
            <a:extLst>
              <a:ext uri="{FF2B5EF4-FFF2-40B4-BE49-F238E27FC236}">
                <a16:creationId xmlns:a16="http://schemas.microsoft.com/office/drawing/2014/main" xmlns="" id="{18073CC9-EA7D-4D49-BF08-1995784132BB}"/>
              </a:ext>
            </a:extLst>
          </p:cNvPr>
          <p:cNvPicPr/>
          <p:nvPr/>
        </p:nvPicPr>
        <p:blipFill>
          <a:blip r:embed="rId3" cstate="print"/>
          <a:srcRect/>
          <a:stretch>
            <a:fillRect/>
          </a:stretch>
        </p:blipFill>
        <p:spPr bwMode="auto">
          <a:xfrm>
            <a:off x="6275403" y="3363132"/>
            <a:ext cx="5761425" cy="3494868"/>
          </a:xfrm>
          <a:prstGeom prst="rect">
            <a:avLst/>
          </a:prstGeom>
          <a:noFill/>
          <a:ln w="9525">
            <a:noFill/>
            <a:miter lim="800000"/>
            <a:headEnd/>
            <a:tailEnd/>
          </a:ln>
          <a:effectLst>
            <a:softEdge rad="190500"/>
          </a:effectLst>
        </p:spPr>
      </p:pic>
      <p:pic>
        <p:nvPicPr>
          <p:cNvPr id="6" name="Obraz 5" descr="C:\Users\pc1\Desktop\Skulich\piknik 2016\DSC00283.JPG">
            <a:extLst>
              <a:ext uri="{FF2B5EF4-FFF2-40B4-BE49-F238E27FC236}">
                <a16:creationId xmlns:a16="http://schemas.microsoft.com/office/drawing/2014/main" xmlns="" id="{E75336F0-2850-454F-B65A-6A0609293465}"/>
              </a:ext>
            </a:extLst>
          </p:cNvPr>
          <p:cNvPicPr/>
          <p:nvPr/>
        </p:nvPicPr>
        <p:blipFill>
          <a:blip r:embed="rId4" cstate="print"/>
          <a:srcRect/>
          <a:stretch>
            <a:fillRect/>
          </a:stretch>
        </p:blipFill>
        <p:spPr bwMode="auto">
          <a:xfrm>
            <a:off x="140189" y="3487119"/>
            <a:ext cx="5819156" cy="3370881"/>
          </a:xfrm>
          <a:prstGeom prst="rect">
            <a:avLst/>
          </a:prstGeom>
          <a:noFill/>
          <a:ln w="9525">
            <a:noFill/>
            <a:miter lim="800000"/>
            <a:headEnd/>
            <a:tailEnd/>
          </a:ln>
          <a:effectLst>
            <a:softEdge rad="215900"/>
          </a:effectLst>
        </p:spPr>
      </p:pic>
    </p:spTree>
    <p:extLst>
      <p:ext uri="{BB962C8B-B14F-4D97-AF65-F5344CB8AC3E}">
        <p14:creationId xmlns:p14="http://schemas.microsoft.com/office/powerpoint/2010/main" val="108156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additive="base">
                                        <p:cTn id="2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xmlns="" id="{13742F39-37D8-884F-ACFA-21EC3C53C958}"/>
              </a:ext>
            </a:extLst>
          </p:cNvPr>
          <p:cNvSpPr>
            <a:spLocks noGrp="1"/>
          </p:cNvSpPr>
          <p:nvPr>
            <p:ph idx="1"/>
          </p:nvPr>
        </p:nvSpPr>
        <p:spPr>
          <a:xfrm>
            <a:off x="130630" y="261257"/>
            <a:ext cx="9440882" cy="2921330"/>
          </a:xfrm>
        </p:spPr>
        <p:txBody>
          <a:bodyPr/>
          <a:lstStyle/>
          <a:p>
            <a:pPr marL="0" indent="0">
              <a:buNone/>
            </a:pPr>
            <a:r>
              <a:rPr lang="pl-PL" sz="2000" dirty="0"/>
              <a:t>Nasi wychowankowie bawią się i poznają świat w funkcjonalnie i estetycznie wyposażonych salach, z których każda posiada  wyremontowaną  łazienkę. </a:t>
            </a:r>
          </a:p>
          <a:p>
            <a:pPr marL="0" indent="0">
              <a:buNone/>
            </a:pPr>
            <a:r>
              <a:rPr lang="pl-PL" sz="2000" dirty="0"/>
              <a:t>Sale są jasne, przestrzenne, pełne zabawek i pomocy dydaktycznych oraz wyposażone w sprzęt nagłaśniający. Każda grupa ma także swoją szatnię w kolorze sali. </a:t>
            </a:r>
          </a:p>
          <a:p>
            <a:pPr marL="0" indent="0">
              <a:buNone/>
            </a:pPr>
            <a:r>
              <a:rPr lang="pl-PL" sz="2000" dirty="0"/>
              <a:t>W przedszkolu jest również gabinet logopedyczno-pedagogiczny, pokój terapii. Do dyspozycji nauczycieli komputer, ksero, mobilny monitor interaktywny i projektor multimedialny.</a:t>
            </a:r>
          </a:p>
          <a:p>
            <a:endParaRPr lang="pl-PL" dirty="0"/>
          </a:p>
        </p:txBody>
      </p:sp>
      <p:pic>
        <p:nvPicPr>
          <p:cNvPr id="4" name="Obraz 3" descr="C:\Users\pc1\Pictures\2015-11\DSC_0060.JPG">
            <a:extLst>
              <a:ext uri="{FF2B5EF4-FFF2-40B4-BE49-F238E27FC236}">
                <a16:creationId xmlns:a16="http://schemas.microsoft.com/office/drawing/2014/main" xmlns="" id="{E819368A-DCE1-B445-B2A6-899522BCC1E5}"/>
              </a:ext>
            </a:extLst>
          </p:cNvPr>
          <p:cNvPicPr/>
          <p:nvPr/>
        </p:nvPicPr>
        <p:blipFill>
          <a:blip r:embed="rId2" cstate="print"/>
          <a:srcRect/>
          <a:stretch>
            <a:fillRect/>
          </a:stretch>
        </p:blipFill>
        <p:spPr bwMode="auto">
          <a:xfrm>
            <a:off x="5782689" y="2807084"/>
            <a:ext cx="6409311" cy="3775928"/>
          </a:xfrm>
          <a:prstGeom prst="rect">
            <a:avLst/>
          </a:prstGeom>
          <a:noFill/>
          <a:ln w="9525">
            <a:noFill/>
            <a:miter lim="800000"/>
            <a:headEnd/>
            <a:tailEnd/>
          </a:ln>
          <a:effectLst>
            <a:softEdge rad="127000"/>
          </a:effectLst>
        </p:spPr>
      </p:pic>
      <p:pic>
        <p:nvPicPr>
          <p:cNvPr id="5" name="Obraz 4" descr="https://lh3.googleusercontent.com/RgRqGghS82gRWZz1ZozXeJp8VTfizITU-OTWcyjtrgjkaPMnVOyjaw1-tyGHT1E4Oh3VrBq0mGSIz4fwjNBMYXKO1nl5pwOCTa4dc32A2IvrIp-qMQ8-zGvvwQLYkN7Ohv0xO445ekY=w1179-h662-no">
            <a:extLst>
              <a:ext uri="{FF2B5EF4-FFF2-40B4-BE49-F238E27FC236}">
                <a16:creationId xmlns:a16="http://schemas.microsoft.com/office/drawing/2014/main" xmlns="" id="{95B1FEB0-9AA2-7144-8939-403F3D04FA21}"/>
              </a:ext>
            </a:extLst>
          </p:cNvPr>
          <p:cNvPicPr/>
          <p:nvPr/>
        </p:nvPicPr>
        <p:blipFill>
          <a:blip r:embed="rId3" cstate="print"/>
          <a:srcRect/>
          <a:stretch>
            <a:fillRect/>
          </a:stretch>
        </p:blipFill>
        <p:spPr bwMode="auto">
          <a:xfrm>
            <a:off x="-103315" y="3182587"/>
            <a:ext cx="6235141" cy="3400425"/>
          </a:xfrm>
          <a:prstGeom prst="rect">
            <a:avLst/>
          </a:prstGeom>
          <a:noFill/>
          <a:ln w="9525">
            <a:noFill/>
            <a:miter lim="800000"/>
            <a:headEnd/>
            <a:tailEnd/>
          </a:ln>
          <a:effectLst>
            <a:softEdge rad="190500"/>
          </a:effectLst>
        </p:spPr>
      </p:pic>
    </p:spTree>
    <p:extLst>
      <p:ext uri="{BB962C8B-B14F-4D97-AF65-F5344CB8AC3E}">
        <p14:creationId xmlns:p14="http://schemas.microsoft.com/office/powerpoint/2010/main" val="193087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FD5B614F-C688-7745-B93D-557446FD17F5}"/>
              </a:ext>
            </a:extLst>
          </p:cNvPr>
          <p:cNvSpPr>
            <a:spLocks noGrp="1"/>
          </p:cNvSpPr>
          <p:nvPr>
            <p:ph type="title"/>
          </p:nvPr>
        </p:nvSpPr>
        <p:spPr>
          <a:xfrm>
            <a:off x="1409291" y="145377"/>
            <a:ext cx="8596668" cy="827314"/>
          </a:xfrm>
        </p:spPr>
        <p:txBody>
          <a:bodyPr>
            <a:normAutofit fontScale="90000"/>
          </a:bodyPr>
          <a:lstStyle/>
          <a:p>
            <a:pPr algn="ctr"/>
            <a:r>
              <a:rPr lang="pl-PL" b="1" dirty="0"/>
              <a:t>III. Kadra  przedszkola</a:t>
            </a:r>
            <a:r>
              <a:rPr lang="pl-PL" dirty="0"/>
              <a:t/>
            </a:r>
            <a:br>
              <a:rPr lang="pl-PL" dirty="0"/>
            </a:br>
            <a:endParaRPr lang="pl-PL" dirty="0"/>
          </a:p>
        </p:txBody>
      </p:sp>
      <p:pic>
        <p:nvPicPr>
          <p:cNvPr id="4" name="Obraz 3" descr="C:\Users\pc1\Desktop\Skulich\zdjecie kadra bal.JPG">
            <a:extLst>
              <a:ext uri="{FF2B5EF4-FFF2-40B4-BE49-F238E27FC236}">
                <a16:creationId xmlns:a16="http://schemas.microsoft.com/office/drawing/2014/main" xmlns="" id="{89D367E3-2B4B-BB43-A66A-2522E8C2674C}"/>
              </a:ext>
            </a:extLst>
          </p:cNvPr>
          <p:cNvPicPr/>
          <p:nvPr/>
        </p:nvPicPr>
        <p:blipFill>
          <a:blip r:embed="rId2" cstate="print"/>
          <a:srcRect/>
          <a:stretch>
            <a:fillRect/>
          </a:stretch>
        </p:blipFill>
        <p:spPr bwMode="auto">
          <a:xfrm>
            <a:off x="6249232" y="2236763"/>
            <a:ext cx="6174658" cy="4747846"/>
          </a:xfrm>
          <a:prstGeom prst="rect">
            <a:avLst/>
          </a:prstGeom>
          <a:noFill/>
          <a:ln w="9525">
            <a:noFill/>
            <a:miter lim="800000"/>
            <a:headEnd/>
            <a:tailEnd/>
          </a:ln>
          <a:effectLst>
            <a:softEdge rad="381000"/>
          </a:effectLst>
        </p:spPr>
      </p:pic>
      <p:sp>
        <p:nvSpPr>
          <p:cNvPr id="3" name="Symbol zastępczy zawartości 2">
            <a:extLst>
              <a:ext uri="{FF2B5EF4-FFF2-40B4-BE49-F238E27FC236}">
                <a16:creationId xmlns:a16="http://schemas.microsoft.com/office/drawing/2014/main" xmlns="" id="{F85EA223-1D37-1F40-8D86-5D0190C220B8}"/>
              </a:ext>
            </a:extLst>
          </p:cNvPr>
          <p:cNvSpPr>
            <a:spLocks noGrp="1"/>
          </p:cNvSpPr>
          <p:nvPr>
            <p:ph idx="1"/>
          </p:nvPr>
        </p:nvSpPr>
        <p:spPr>
          <a:xfrm>
            <a:off x="117987" y="873785"/>
            <a:ext cx="11488994" cy="5984215"/>
          </a:xfrm>
        </p:spPr>
        <p:txBody>
          <a:bodyPr anchor="t">
            <a:normAutofit/>
          </a:bodyPr>
          <a:lstStyle/>
          <a:p>
            <a:pPr marL="0" indent="0">
              <a:lnSpc>
                <a:spcPct val="110000"/>
              </a:lnSpc>
              <a:buNone/>
            </a:pPr>
            <a:r>
              <a:rPr lang="pl-PL" dirty="0"/>
              <a:t>W przedszkolu zatrudnionych jest  25 osób tj. 14 nauczycieli i 11 pracowników administracyjno-obsługowych. </a:t>
            </a:r>
          </a:p>
          <a:p>
            <a:pPr marL="0" indent="0">
              <a:lnSpc>
                <a:spcPct val="110000"/>
              </a:lnSpc>
              <a:buNone/>
            </a:pPr>
            <a:r>
              <a:rPr lang="pl-PL" dirty="0"/>
              <a:t>Kadra pedagogiczna jest wysoko wykwalifikowana: 12 nauczycieli, logopeda, pedagog, nauczyciel wspomagający. Nauczyciele zdobywają awans zawodowy: 9 nauczycieli dyplomowanych, 4 nauczycieli mianowanych, 2 nauczycieli kontraktowych.</a:t>
            </a:r>
          </a:p>
          <a:p>
            <a:pPr lvl="0"/>
            <a:r>
              <a:rPr lang="pl-PL" dirty="0"/>
              <a:t>Nauczycielki są bardzo dobrze przygotowane do pracy</a:t>
            </a:r>
          </a:p>
          <a:p>
            <a:pPr marL="0" lvl="0" indent="0">
              <a:buNone/>
            </a:pPr>
            <a:r>
              <a:rPr lang="pl-PL" dirty="0"/>
              <a:t>     z przedszkolakami: wszystkie posiadają tytuł magistra </a:t>
            </a:r>
          </a:p>
          <a:p>
            <a:pPr marL="0" lvl="0" indent="0">
              <a:buNone/>
            </a:pPr>
            <a:r>
              <a:rPr lang="pl-PL" dirty="0"/>
              <a:t>     pedagogiki wczesnoszkolnej i przedszkolnej</a:t>
            </a:r>
          </a:p>
          <a:p>
            <a:pPr lvl="0"/>
            <a:r>
              <a:rPr lang="pl-PL" dirty="0"/>
              <a:t>Ukończyły wiele kursów, między innymi w zakresie: </a:t>
            </a:r>
          </a:p>
          <a:p>
            <a:pPr marL="0" lvl="0" indent="0">
              <a:buNone/>
            </a:pPr>
            <a:r>
              <a:rPr lang="pl-PL" dirty="0"/>
              <a:t>     pedagogiki zabawy, nowoczesnych metod nauki czytania, </a:t>
            </a:r>
          </a:p>
          <a:p>
            <a:pPr marL="0" lvl="0" indent="0">
              <a:buNone/>
            </a:pPr>
            <a:r>
              <a:rPr lang="pl-PL" dirty="0"/>
              <a:t>     ekologii, muzykoterapii, wprowadzania dzieci w świat </a:t>
            </a:r>
          </a:p>
          <a:p>
            <a:pPr marL="0" lvl="0" indent="0">
              <a:buNone/>
            </a:pPr>
            <a:r>
              <a:rPr lang="pl-PL" dirty="0"/>
              <a:t>     pojęć matematycznych</a:t>
            </a:r>
          </a:p>
          <a:p>
            <a:pPr lvl="0"/>
            <a:r>
              <a:rPr lang="pl-PL" dirty="0"/>
              <a:t>Systematycznie podnoszą swoje kwalifikacje, a szczególnie</a:t>
            </a:r>
          </a:p>
          <a:p>
            <a:pPr marL="0" lvl="0" indent="0">
              <a:buNone/>
            </a:pPr>
            <a:r>
              <a:rPr lang="pl-PL" dirty="0"/>
              <a:t>     do pracy z dziećmi ze specjalnymi potrzebami edukacyjnymi </a:t>
            </a:r>
          </a:p>
          <a:p>
            <a:pPr marL="0" lvl="0" indent="0">
              <a:buNone/>
            </a:pPr>
            <a:r>
              <a:rPr lang="pl-PL" dirty="0"/>
              <a:t>     (oligofrenopedagogika, surdopedagogika, </a:t>
            </a:r>
          </a:p>
          <a:p>
            <a:pPr marL="0" lvl="0" indent="0">
              <a:buNone/>
            </a:pPr>
            <a:r>
              <a:rPr lang="pl-PL" dirty="0"/>
              <a:t>     praca z dzieckiem autystycznym)</a:t>
            </a:r>
          </a:p>
          <a:p>
            <a:endParaRPr lang="pl-PL" dirty="0"/>
          </a:p>
        </p:txBody>
      </p:sp>
    </p:spTree>
    <p:extLst>
      <p:ext uri="{BB962C8B-B14F-4D97-AF65-F5344CB8AC3E}">
        <p14:creationId xmlns:p14="http://schemas.microsoft.com/office/powerpoint/2010/main" val="314207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 calcmode="lin" valueType="num">
                                      <p:cBhvr>
                                        <p:cTn id="10"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1"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2" dur="500"/>
                                        <p:tgtEl>
                                          <p:spTgt spid="3">
                                            <p:txEl>
                                              <p:pRg st="0" end="0"/>
                                            </p:txEl>
                                          </p:spTgt>
                                        </p:tgtEl>
                                      </p:cBhvr>
                                    </p:animEffect>
                                  </p:childTnLst>
                                </p:cTn>
                              </p:par>
                              <p:par>
                                <p:cTn id="13" presetID="53" presetClass="entr" presetSubtype="16"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7" dur="500"/>
                                        <p:tgtEl>
                                          <p:spTgt spid="3">
                                            <p:txEl>
                                              <p:pRg st="1" end="1"/>
                                            </p:txEl>
                                          </p:spTgt>
                                        </p:tgtEl>
                                      </p:cBhvr>
                                    </p:animEffect>
                                  </p:childTnLst>
                                </p:cTn>
                              </p:par>
                              <p:par>
                                <p:cTn id="18" presetID="53" presetClass="entr" presetSubtype="16"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p:cTn id="20"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3">
                                            <p:txEl>
                                              <p:pRg st="2" end="2"/>
                                            </p:txEl>
                                          </p:spTgt>
                                        </p:tgtEl>
                                      </p:cBhvr>
                                    </p:animEffect>
                                  </p:childTnLst>
                                </p:cTn>
                              </p:par>
                              <p:par>
                                <p:cTn id="23" presetID="53" presetClass="entr" presetSubtype="16"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3">
                                            <p:txEl>
                                              <p:pRg st="3" end="3"/>
                                            </p:txEl>
                                          </p:spTgt>
                                        </p:tgtEl>
                                      </p:cBhvr>
                                    </p:animEffect>
                                  </p:childTnLst>
                                </p:cTn>
                              </p:par>
                              <p:par>
                                <p:cTn id="28" presetID="53" presetClass="entr" presetSubtype="16"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p:cTn id="30"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1"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2" dur="500"/>
                                        <p:tgtEl>
                                          <p:spTgt spid="3">
                                            <p:txEl>
                                              <p:pRg st="4" end="4"/>
                                            </p:txEl>
                                          </p:spTgt>
                                        </p:tgtEl>
                                      </p:cBhvr>
                                    </p:animEffect>
                                  </p:childTnLst>
                                </p:cTn>
                              </p:par>
                              <p:par>
                                <p:cTn id="33" presetID="53" presetClass="entr" presetSubtype="16"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3">
                                            <p:txEl>
                                              <p:pRg st="5" end="5"/>
                                            </p:txEl>
                                          </p:spTgt>
                                        </p:tgtEl>
                                      </p:cBhvr>
                                    </p:animEffect>
                                  </p:childTnLst>
                                </p:cTn>
                              </p:par>
                              <p:par>
                                <p:cTn id="38" presetID="53" presetClass="entr" presetSubtype="16" fill="hold" nodeType="with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 calcmode="lin" valueType="num">
                                      <p:cBhvr>
                                        <p:cTn id="40"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1"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2" dur="500"/>
                                        <p:tgtEl>
                                          <p:spTgt spid="3">
                                            <p:txEl>
                                              <p:pRg st="6" end="6"/>
                                            </p:txEl>
                                          </p:spTgt>
                                        </p:tgtEl>
                                      </p:cBhvr>
                                    </p:animEffect>
                                  </p:childTnLst>
                                </p:cTn>
                              </p:par>
                              <p:par>
                                <p:cTn id="43" presetID="53" presetClass="entr" presetSubtype="16" fill="hold" nodeType="with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 calcmode="lin" valueType="num">
                                      <p:cBhvr>
                                        <p:cTn id="45"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6"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47" dur="500"/>
                                        <p:tgtEl>
                                          <p:spTgt spid="3">
                                            <p:txEl>
                                              <p:pRg st="7" end="7"/>
                                            </p:txEl>
                                          </p:spTgt>
                                        </p:tgtEl>
                                      </p:cBhvr>
                                    </p:animEffect>
                                  </p:childTnLst>
                                </p:cTn>
                              </p:par>
                              <p:par>
                                <p:cTn id="48" presetID="53" presetClass="entr" presetSubtype="16" fill="hold" nodeType="with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 calcmode="lin" valueType="num">
                                      <p:cBhvr>
                                        <p:cTn id="50"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1"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52" dur="500"/>
                                        <p:tgtEl>
                                          <p:spTgt spid="3">
                                            <p:txEl>
                                              <p:pRg st="8" end="8"/>
                                            </p:txEl>
                                          </p:spTgt>
                                        </p:tgtEl>
                                      </p:cBhvr>
                                    </p:animEffect>
                                  </p:childTnLst>
                                </p:cTn>
                              </p:par>
                              <p:par>
                                <p:cTn id="53" presetID="53" presetClass="entr" presetSubtype="16" fill="hold" nodeType="with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p:cTn id="55"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56"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57" dur="500"/>
                                        <p:tgtEl>
                                          <p:spTgt spid="3">
                                            <p:txEl>
                                              <p:pRg st="9" end="9"/>
                                            </p:txEl>
                                          </p:spTgt>
                                        </p:tgtEl>
                                      </p:cBhvr>
                                    </p:animEffect>
                                  </p:childTnLst>
                                </p:cTn>
                              </p:par>
                              <p:par>
                                <p:cTn id="58" presetID="53" presetClass="entr" presetSubtype="16" fill="hold" nodeType="withEffect">
                                  <p:stCondLst>
                                    <p:cond delay="0"/>
                                  </p:stCondLst>
                                  <p:childTnLst>
                                    <p:set>
                                      <p:cBhvr>
                                        <p:cTn id="59" dur="1" fill="hold">
                                          <p:stCondLst>
                                            <p:cond delay="0"/>
                                          </p:stCondLst>
                                        </p:cTn>
                                        <p:tgtEl>
                                          <p:spTgt spid="3">
                                            <p:txEl>
                                              <p:pRg st="10" end="10"/>
                                            </p:txEl>
                                          </p:spTgt>
                                        </p:tgtEl>
                                        <p:attrNameLst>
                                          <p:attrName>style.visibility</p:attrName>
                                        </p:attrNameLst>
                                      </p:cBhvr>
                                      <p:to>
                                        <p:strVal val="visible"/>
                                      </p:to>
                                    </p:set>
                                    <p:anim calcmode="lin" valueType="num">
                                      <p:cBhvr>
                                        <p:cTn id="60" dur="5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61" dur="500" fill="hold"/>
                                        <p:tgtEl>
                                          <p:spTgt spid="3">
                                            <p:txEl>
                                              <p:pRg st="10" end="10"/>
                                            </p:txEl>
                                          </p:spTgt>
                                        </p:tgtEl>
                                        <p:attrNameLst>
                                          <p:attrName>ppt_h</p:attrName>
                                        </p:attrNameLst>
                                      </p:cBhvr>
                                      <p:tavLst>
                                        <p:tav tm="0">
                                          <p:val>
                                            <p:fltVal val="0"/>
                                          </p:val>
                                        </p:tav>
                                        <p:tav tm="100000">
                                          <p:val>
                                            <p:strVal val="#ppt_h"/>
                                          </p:val>
                                        </p:tav>
                                      </p:tavLst>
                                    </p:anim>
                                    <p:animEffect transition="in" filter="fade">
                                      <p:cBhvr>
                                        <p:cTn id="62" dur="500"/>
                                        <p:tgtEl>
                                          <p:spTgt spid="3">
                                            <p:txEl>
                                              <p:pRg st="10" end="10"/>
                                            </p:txEl>
                                          </p:spTgt>
                                        </p:tgtEl>
                                      </p:cBhvr>
                                    </p:animEffect>
                                  </p:childTnLst>
                                </p:cTn>
                              </p:par>
                              <p:par>
                                <p:cTn id="63" presetID="53" presetClass="entr" presetSubtype="16" fill="hold" nodeType="withEffect">
                                  <p:stCondLst>
                                    <p:cond delay="0"/>
                                  </p:stCondLst>
                                  <p:childTnLst>
                                    <p:set>
                                      <p:cBhvr>
                                        <p:cTn id="64" dur="1" fill="hold">
                                          <p:stCondLst>
                                            <p:cond delay="0"/>
                                          </p:stCondLst>
                                        </p:cTn>
                                        <p:tgtEl>
                                          <p:spTgt spid="3">
                                            <p:txEl>
                                              <p:pRg st="11" end="11"/>
                                            </p:txEl>
                                          </p:spTgt>
                                        </p:tgtEl>
                                        <p:attrNameLst>
                                          <p:attrName>style.visibility</p:attrName>
                                        </p:attrNameLst>
                                      </p:cBhvr>
                                      <p:to>
                                        <p:strVal val="visible"/>
                                      </p:to>
                                    </p:set>
                                    <p:anim calcmode="lin" valueType="num">
                                      <p:cBhvr>
                                        <p:cTn id="65" dur="5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66" dur="500" fill="hold"/>
                                        <p:tgtEl>
                                          <p:spTgt spid="3">
                                            <p:txEl>
                                              <p:pRg st="11" end="11"/>
                                            </p:txEl>
                                          </p:spTgt>
                                        </p:tgtEl>
                                        <p:attrNameLst>
                                          <p:attrName>ppt_h</p:attrName>
                                        </p:attrNameLst>
                                      </p:cBhvr>
                                      <p:tavLst>
                                        <p:tav tm="0">
                                          <p:val>
                                            <p:fltVal val="0"/>
                                          </p:val>
                                        </p:tav>
                                        <p:tav tm="100000">
                                          <p:val>
                                            <p:strVal val="#ppt_h"/>
                                          </p:val>
                                        </p:tav>
                                      </p:tavLst>
                                    </p:anim>
                                    <p:animEffect transition="in" filter="fade">
                                      <p:cBhvr>
                                        <p:cTn id="67" dur="500"/>
                                        <p:tgtEl>
                                          <p:spTgt spid="3">
                                            <p:txEl>
                                              <p:pRg st="11" end="11"/>
                                            </p:txEl>
                                          </p:spTgt>
                                        </p:tgtEl>
                                      </p:cBhvr>
                                    </p:animEffect>
                                  </p:childTnLst>
                                </p:cTn>
                              </p:par>
                              <p:par>
                                <p:cTn id="68" presetID="53" presetClass="entr" presetSubtype="16" fill="hold" nodeType="withEffect">
                                  <p:stCondLst>
                                    <p:cond delay="0"/>
                                  </p:stCondLst>
                                  <p:childTnLst>
                                    <p:set>
                                      <p:cBhvr>
                                        <p:cTn id="69" dur="1" fill="hold">
                                          <p:stCondLst>
                                            <p:cond delay="0"/>
                                          </p:stCondLst>
                                        </p:cTn>
                                        <p:tgtEl>
                                          <p:spTgt spid="3">
                                            <p:txEl>
                                              <p:pRg st="12" end="12"/>
                                            </p:txEl>
                                          </p:spTgt>
                                        </p:tgtEl>
                                        <p:attrNameLst>
                                          <p:attrName>style.visibility</p:attrName>
                                        </p:attrNameLst>
                                      </p:cBhvr>
                                      <p:to>
                                        <p:strVal val="visible"/>
                                      </p:to>
                                    </p:set>
                                    <p:anim calcmode="lin" valueType="num">
                                      <p:cBhvr>
                                        <p:cTn id="70" dur="500" fill="hold"/>
                                        <p:tgtEl>
                                          <p:spTgt spid="3">
                                            <p:txEl>
                                              <p:pRg st="12" end="12"/>
                                            </p:txEl>
                                          </p:spTgt>
                                        </p:tgtEl>
                                        <p:attrNameLst>
                                          <p:attrName>ppt_w</p:attrName>
                                        </p:attrNameLst>
                                      </p:cBhvr>
                                      <p:tavLst>
                                        <p:tav tm="0">
                                          <p:val>
                                            <p:fltVal val="0"/>
                                          </p:val>
                                        </p:tav>
                                        <p:tav tm="100000">
                                          <p:val>
                                            <p:strVal val="#ppt_w"/>
                                          </p:val>
                                        </p:tav>
                                      </p:tavLst>
                                    </p:anim>
                                    <p:anim calcmode="lin" valueType="num">
                                      <p:cBhvr>
                                        <p:cTn id="71" dur="500" fill="hold"/>
                                        <p:tgtEl>
                                          <p:spTgt spid="3">
                                            <p:txEl>
                                              <p:pRg st="12" end="12"/>
                                            </p:txEl>
                                          </p:spTgt>
                                        </p:tgtEl>
                                        <p:attrNameLst>
                                          <p:attrName>ppt_h</p:attrName>
                                        </p:attrNameLst>
                                      </p:cBhvr>
                                      <p:tavLst>
                                        <p:tav tm="0">
                                          <p:val>
                                            <p:fltVal val="0"/>
                                          </p:val>
                                        </p:tav>
                                        <p:tav tm="100000">
                                          <p:val>
                                            <p:strVal val="#ppt_h"/>
                                          </p:val>
                                        </p:tav>
                                      </p:tavLst>
                                    </p:anim>
                                    <p:animEffect transition="in" filter="fade">
                                      <p:cBhvr>
                                        <p:cTn id="72"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xmlns="" id="{0A979DFE-2439-A74B-8914-07AA9A6A0FE4}"/>
              </a:ext>
            </a:extLst>
          </p:cNvPr>
          <p:cNvSpPr>
            <a:spLocks noGrp="1"/>
          </p:cNvSpPr>
          <p:nvPr>
            <p:ph idx="1"/>
          </p:nvPr>
        </p:nvSpPr>
        <p:spPr>
          <a:xfrm>
            <a:off x="0" y="121920"/>
            <a:ext cx="7264243" cy="4028049"/>
          </a:xfrm>
        </p:spPr>
        <p:txBody>
          <a:bodyPr>
            <a:normAutofit/>
          </a:bodyPr>
          <a:lstStyle/>
          <a:p>
            <a:pPr marL="0" lvl="0" indent="0">
              <a:buNone/>
            </a:pPr>
            <a:r>
              <a:rPr lang="pl-PL" dirty="0"/>
              <a:t>W swojej pracy kładziemy nacisk na akceptację dziecka takim, jakim ono jest. Stosujemy twórcze i aktywne metody pracy z dziećmi:</a:t>
            </a:r>
          </a:p>
          <a:p>
            <a:pPr lvl="1"/>
            <a:r>
              <a:rPr lang="pl-PL" dirty="0"/>
              <a:t>metodę pedagogiki zabawy – </a:t>
            </a:r>
            <a:r>
              <a:rPr lang="pl-PL" dirty="0" err="1"/>
              <a:t>Klanza</a:t>
            </a:r>
            <a:r>
              <a:rPr lang="pl-PL" dirty="0"/>
              <a:t> </a:t>
            </a:r>
          </a:p>
          <a:p>
            <a:pPr lvl="1"/>
            <a:r>
              <a:rPr lang="pl-PL" dirty="0"/>
              <a:t>odimienną metodę nauki czytania dr Ireny Majchrzak</a:t>
            </a:r>
          </a:p>
          <a:p>
            <a:pPr lvl="1"/>
            <a:r>
              <a:rPr lang="pl-PL" dirty="0"/>
              <a:t>elementy metody czytania globalnego J. Domana </a:t>
            </a:r>
          </a:p>
          <a:p>
            <a:pPr lvl="1"/>
            <a:r>
              <a:rPr lang="pl-PL" dirty="0"/>
              <a:t>matematyka wg E. Gruszczyk – Kolczyńskiej</a:t>
            </a:r>
          </a:p>
          <a:p>
            <a:pPr lvl="1"/>
            <a:r>
              <a:rPr lang="pl-PL" dirty="0"/>
              <a:t>metodę ruchu rozwijającego Weroniki Sherborne </a:t>
            </a:r>
          </a:p>
          <a:p>
            <a:pPr lvl="1"/>
            <a:r>
              <a:rPr lang="pl-PL" dirty="0"/>
              <a:t>metoda aktywnego słuchania muzyki według </a:t>
            </a:r>
            <a:r>
              <a:rPr lang="pl-PL" dirty="0" err="1"/>
              <a:t>Batii</a:t>
            </a:r>
            <a:r>
              <a:rPr lang="pl-PL" dirty="0"/>
              <a:t> Strauss </a:t>
            </a:r>
          </a:p>
          <a:p>
            <a:pPr lvl="1"/>
            <a:r>
              <a:rPr lang="pl-PL" dirty="0"/>
              <a:t>metoda gimnastyki twórczej Rudolfa </a:t>
            </a:r>
            <a:r>
              <a:rPr lang="pl-PL" dirty="0" err="1"/>
              <a:t>Labana</a:t>
            </a:r>
            <a:endParaRPr lang="pl-PL" dirty="0"/>
          </a:p>
          <a:p>
            <a:pPr lvl="1"/>
            <a:r>
              <a:rPr lang="pl-PL" dirty="0"/>
              <a:t>metodę projektów edukacyjnych</a:t>
            </a:r>
          </a:p>
        </p:txBody>
      </p:sp>
      <p:pic>
        <p:nvPicPr>
          <p:cNvPr id="4" name="Obraz 3" descr="https://lh3.googleusercontent.com/FJueM-jnM1D3nGyjQ2nrhSWcxJwR1AeBt1miR67nUf5P42sL8VHynqv_J2FEgctx_FnCazTL2b9Sbe6RFCP30JAMlL2tbnDG2SHO4uYiBHihbbj2tWJFCauYgqB8vC5WvRs4RmTeHg=w883-h662-no">
            <a:extLst>
              <a:ext uri="{FF2B5EF4-FFF2-40B4-BE49-F238E27FC236}">
                <a16:creationId xmlns:a16="http://schemas.microsoft.com/office/drawing/2014/main" xmlns="" id="{03935917-37D7-7749-9899-9C53B1D5E3CE}"/>
              </a:ext>
            </a:extLst>
          </p:cNvPr>
          <p:cNvPicPr/>
          <p:nvPr/>
        </p:nvPicPr>
        <p:blipFill>
          <a:blip r:embed="rId2" cstate="print"/>
          <a:srcRect/>
          <a:stretch>
            <a:fillRect/>
          </a:stretch>
        </p:blipFill>
        <p:spPr bwMode="auto">
          <a:xfrm>
            <a:off x="7195474" y="0"/>
            <a:ext cx="4996526" cy="3966519"/>
          </a:xfrm>
          <a:prstGeom prst="rect">
            <a:avLst/>
          </a:prstGeom>
          <a:noFill/>
          <a:ln w="9525">
            <a:noFill/>
            <a:miter lim="800000"/>
            <a:headEnd/>
            <a:tailEnd/>
          </a:ln>
          <a:effectLst>
            <a:softEdge rad="203200"/>
          </a:effectLst>
        </p:spPr>
      </p:pic>
      <p:pic>
        <p:nvPicPr>
          <p:cNvPr id="5" name="Obraz 4" descr="https://lh3.googleusercontent.com/4wnWXoE5kWV0nYDcoQqhOlBZGa4vWkaNUt13WLjc2rOByNCMTB_TRZscgPEjkpfOaSpyiXHVvsucW9ots4zV54vcmOhTBmbTUJHOoSQoRj0jRY5HAp_E8IHRcUPh_QUbpmTy7pccf28=w497-h662-no">
            <a:extLst>
              <a:ext uri="{FF2B5EF4-FFF2-40B4-BE49-F238E27FC236}">
                <a16:creationId xmlns:a16="http://schemas.microsoft.com/office/drawing/2014/main" xmlns="" id="{CB659F5B-745B-B440-B867-60236C8681F7}"/>
              </a:ext>
            </a:extLst>
          </p:cNvPr>
          <p:cNvPicPr/>
          <p:nvPr/>
        </p:nvPicPr>
        <p:blipFill>
          <a:blip r:embed="rId3" cstate="print"/>
          <a:srcRect/>
          <a:stretch>
            <a:fillRect/>
          </a:stretch>
        </p:blipFill>
        <p:spPr bwMode="auto">
          <a:xfrm>
            <a:off x="5914738" y="3098800"/>
            <a:ext cx="3568384" cy="3848100"/>
          </a:xfrm>
          <a:prstGeom prst="rect">
            <a:avLst/>
          </a:prstGeom>
          <a:noFill/>
          <a:ln w="9525">
            <a:noFill/>
            <a:miter lim="800000"/>
            <a:headEnd/>
            <a:tailEnd/>
          </a:ln>
          <a:effectLst>
            <a:softEdge rad="88900"/>
          </a:effectLst>
        </p:spPr>
      </p:pic>
      <p:pic>
        <p:nvPicPr>
          <p:cNvPr id="6" name="Obraz 5" descr="https://lh3.googleusercontent.com/HGZ5uxLledk8WPtdfP2eANm8P664R3xtkbZP7PIBOMZhMS5Y0Q4ff1q_sQoB_aQ14VXGcIAonQD8cuBnWqaSyU-4PV9zzbwF23VDxPle4Onyw3kHEfvc-W7jaGYSWH_K-bMxJYGfB6M=w497-h662-no">
            <a:extLst>
              <a:ext uri="{FF2B5EF4-FFF2-40B4-BE49-F238E27FC236}">
                <a16:creationId xmlns:a16="http://schemas.microsoft.com/office/drawing/2014/main" xmlns="" id="{80B49BFA-3DAF-364E-8648-1EBEA91ADBCB}"/>
              </a:ext>
            </a:extLst>
          </p:cNvPr>
          <p:cNvPicPr/>
          <p:nvPr/>
        </p:nvPicPr>
        <p:blipFill>
          <a:blip r:embed="rId4" cstate="print"/>
          <a:srcRect/>
          <a:stretch>
            <a:fillRect/>
          </a:stretch>
        </p:blipFill>
        <p:spPr bwMode="auto">
          <a:xfrm>
            <a:off x="2400299" y="3873500"/>
            <a:ext cx="3362941" cy="3073400"/>
          </a:xfrm>
          <a:prstGeom prst="rect">
            <a:avLst/>
          </a:prstGeom>
          <a:noFill/>
          <a:ln w="9525">
            <a:noFill/>
            <a:miter lim="800000"/>
            <a:headEnd/>
            <a:tailEnd/>
          </a:ln>
          <a:effectLst>
            <a:softEdge rad="114300"/>
          </a:effectLst>
        </p:spPr>
      </p:pic>
    </p:spTree>
    <p:extLst>
      <p:ext uri="{BB962C8B-B14F-4D97-AF65-F5344CB8AC3E}">
        <p14:creationId xmlns:p14="http://schemas.microsoft.com/office/powerpoint/2010/main" val="92670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800" decel="100000"/>
                                        <p:tgtEl>
                                          <p:spTgt spid="3">
                                            <p:txEl>
                                              <p:pRg st="0" end="0"/>
                                            </p:txEl>
                                          </p:spTgt>
                                        </p:tgtEl>
                                      </p:cBhvr>
                                    </p:animEffect>
                                    <p:anim calcmode="lin" valueType="num">
                                      <p:cBhvr>
                                        <p:cTn id="8"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800" decel="100000"/>
                                        <p:tgtEl>
                                          <p:spTgt spid="3">
                                            <p:txEl>
                                              <p:pRg st="1" end="1"/>
                                            </p:txEl>
                                          </p:spTgt>
                                        </p:tgtEl>
                                      </p:cBhvr>
                                    </p:animEffect>
                                    <p:anim calcmode="lin" valueType="num">
                                      <p:cBhvr>
                                        <p:cTn id="16" dur="8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17" dur="8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18" dur="8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
                                            <p:txEl>
                                              <p:pRg st="1" end="1"/>
                                            </p:txEl>
                                          </p:spTgt>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800" decel="100000"/>
                                        <p:tgtEl>
                                          <p:spTgt spid="3">
                                            <p:txEl>
                                              <p:pRg st="2" end="2"/>
                                            </p:txEl>
                                          </p:spTgt>
                                        </p:tgtEl>
                                      </p:cBhvr>
                                    </p:animEffect>
                                    <p:anim calcmode="lin" valueType="num">
                                      <p:cBhvr>
                                        <p:cTn id="24" dur="800" decel="100000" fill="hold"/>
                                        <p:tgtEl>
                                          <p:spTgt spid="3">
                                            <p:txEl>
                                              <p:pRg st="2" end="2"/>
                                            </p:txEl>
                                          </p:spTgt>
                                        </p:tgtEl>
                                        <p:attrNameLst>
                                          <p:attrName>style.rotation</p:attrName>
                                        </p:attrNameLst>
                                      </p:cBhvr>
                                      <p:tavLst>
                                        <p:tav tm="0">
                                          <p:val>
                                            <p:fltVal val="-90"/>
                                          </p:val>
                                        </p:tav>
                                        <p:tav tm="100000">
                                          <p:val>
                                            <p:fltVal val="0"/>
                                          </p:val>
                                        </p:tav>
                                      </p:tavLst>
                                    </p:anim>
                                    <p:anim calcmode="lin" valueType="num">
                                      <p:cBhvr>
                                        <p:cTn id="25" dur="800" decel="100000" fill="hold"/>
                                        <p:tgtEl>
                                          <p:spTgt spid="3">
                                            <p:txEl>
                                              <p:pRg st="2" end="2"/>
                                            </p:txEl>
                                          </p:spTgt>
                                        </p:tgtEl>
                                        <p:attrNameLst>
                                          <p:attrName>ppt_x</p:attrName>
                                        </p:attrNameLst>
                                      </p:cBhvr>
                                      <p:tavLst>
                                        <p:tav tm="0">
                                          <p:val>
                                            <p:strVal val="#ppt_x+0.4"/>
                                          </p:val>
                                        </p:tav>
                                        <p:tav tm="100000">
                                          <p:val>
                                            <p:strVal val="#ppt_x-0.05"/>
                                          </p:val>
                                        </p:tav>
                                      </p:tavLst>
                                    </p:anim>
                                    <p:anim calcmode="lin" valueType="num">
                                      <p:cBhvr>
                                        <p:cTn id="26" dur="800" decel="100000" fill="hold"/>
                                        <p:tgtEl>
                                          <p:spTgt spid="3">
                                            <p:txEl>
                                              <p:pRg st="2" end="2"/>
                                            </p:txEl>
                                          </p:spTgt>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3">
                                            <p:txEl>
                                              <p:pRg st="2" end="2"/>
                                            </p:txEl>
                                          </p:spTgt>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3">
                                            <p:txEl>
                                              <p:pRg st="2" end="2"/>
                                            </p:txEl>
                                          </p:spTgt>
                                        </p:tgtEl>
                                        <p:attrNameLst>
                                          <p:attrName>ppt_y</p:attrName>
                                        </p:attrNameLst>
                                      </p:cBhvr>
                                      <p:tavLst>
                                        <p:tav tm="0">
                                          <p:val>
                                            <p:strVal val="#ppt_y+0.1"/>
                                          </p:val>
                                        </p:tav>
                                        <p:tav tm="100000">
                                          <p:val>
                                            <p:strVal val="#ppt_y"/>
                                          </p:val>
                                        </p:tav>
                                      </p:tavLst>
                                    </p:anim>
                                  </p:childTnLst>
                                </p:cTn>
                              </p:par>
                              <p:par>
                                <p:cTn id="29" presetID="30" presetClass="entr" presetSubtype="0"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800" decel="100000"/>
                                        <p:tgtEl>
                                          <p:spTgt spid="3">
                                            <p:txEl>
                                              <p:pRg st="3" end="3"/>
                                            </p:txEl>
                                          </p:spTgt>
                                        </p:tgtEl>
                                      </p:cBhvr>
                                    </p:animEffect>
                                    <p:anim calcmode="lin" valueType="num">
                                      <p:cBhvr>
                                        <p:cTn id="32" dur="800" decel="100000" fill="hold"/>
                                        <p:tgtEl>
                                          <p:spTgt spid="3">
                                            <p:txEl>
                                              <p:pRg st="3" end="3"/>
                                            </p:txEl>
                                          </p:spTgt>
                                        </p:tgtEl>
                                        <p:attrNameLst>
                                          <p:attrName>style.rotation</p:attrName>
                                        </p:attrNameLst>
                                      </p:cBhvr>
                                      <p:tavLst>
                                        <p:tav tm="0">
                                          <p:val>
                                            <p:fltVal val="-90"/>
                                          </p:val>
                                        </p:tav>
                                        <p:tav tm="100000">
                                          <p:val>
                                            <p:fltVal val="0"/>
                                          </p:val>
                                        </p:tav>
                                      </p:tavLst>
                                    </p:anim>
                                    <p:anim calcmode="lin" valueType="num">
                                      <p:cBhvr>
                                        <p:cTn id="33" dur="800" decel="100000" fill="hold"/>
                                        <p:tgtEl>
                                          <p:spTgt spid="3">
                                            <p:txEl>
                                              <p:pRg st="3" end="3"/>
                                            </p:txEl>
                                          </p:spTgt>
                                        </p:tgtEl>
                                        <p:attrNameLst>
                                          <p:attrName>ppt_x</p:attrName>
                                        </p:attrNameLst>
                                      </p:cBhvr>
                                      <p:tavLst>
                                        <p:tav tm="0">
                                          <p:val>
                                            <p:strVal val="#ppt_x+0.4"/>
                                          </p:val>
                                        </p:tav>
                                        <p:tav tm="100000">
                                          <p:val>
                                            <p:strVal val="#ppt_x-0.05"/>
                                          </p:val>
                                        </p:tav>
                                      </p:tavLst>
                                    </p:anim>
                                    <p:anim calcmode="lin" valueType="num">
                                      <p:cBhvr>
                                        <p:cTn id="34" dur="800" decel="100000" fill="hold"/>
                                        <p:tgtEl>
                                          <p:spTgt spid="3">
                                            <p:txEl>
                                              <p:pRg st="3" end="3"/>
                                            </p:txEl>
                                          </p:spTgt>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3">
                                            <p:txEl>
                                              <p:pRg st="3" end="3"/>
                                            </p:txEl>
                                          </p:spTgt>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3">
                                            <p:txEl>
                                              <p:pRg st="3" end="3"/>
                                            </p:txEl>
                                          </p:spTgt>
                                        </p:tgtEl>
                                        <p:attrNameLst>
                                          <p:attrName>ppt_y</p:attrName>
                                        </p:attrNameLst>
                                      </p:cBhvr>
                                      <p:tavLst>
                                        <p:tav tm="0">
                                          <p:val>
                                            <p:strVal val="#ppt_y+0.1"/>
                                          </p:val>
                                        </p:tav>
                                        <p:tav tm="100000">
                                          <p:val>
                                            <p:strVal val="#ppt_y"/>
                                          </p:val>
                                        </p:tav>
                                      </p:tavLst>
                                    </p:anim>
                                  </p:childTnLst>
                                </p:cTn>
                              </p:par>
                              <p:par>
                                <p:cTn id="37" presetID="30" presetClass="entr" presetSubtype="0" fill="hold"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800" decel="100000"/>
                                        <p:tgtEl>
                                          <p:spTgt spid="3">
                                            <p:txEl>
                                              <p:pRg st="4" end="4"/>
                                            </p:txEl>
                                          </p:spTgt>
                                        </p:tgtEl>
                                      </p:cBhvr>
                                    </p:animEffect>
                                    <p:anim calcmode="lin" valueType="num">
                                      <p:cBhvr>
                                        <p:cTn id="40" dur="800" decel="100000" fill="hold"/>
                                        <p:tgtEl>
                                          <p:spTgt spid="3">
                                            <p:txEl>
                                              <p:pRg st="4" end="4"/>
                                            </p:txEl>
                                          </p:spTgt>
                                        </p:tgtEl>
                                        <p:attrNameLst>
                                          <p:attrName>style.rotation</p:attrName>
                                        </p:attrNameLst>
                                      </p:cBhvr>
                                      <p:tavLst>
                                        <p:tav tm="0">
                                          <p:val>
                                            <p:fltVal val="-90"/>
                                          </p:val>
                                        </p:tav>
                                        <p:tav tm="100000">
                                          <p:val>
                                            <p:fltVal val="0"/>
                                          </p:val>
                                        </p:tav>
                                      </p:tavLst>
                                    </p:anim>
                                    <p:anim calcmode="lin" valueType="num">
                                      <p:cBhvr>
                                        <p:cTn id="41" dur="800" decel="100000" fill="hold"/>
                                        <p:tgtEl>
                                          <p:spTgt spid="3">
                                            <p:txEl>
                                              <p:pRg st="4" end="4"/>
                                            </p:txEl>
                                          </p:spTgt>
                                        </p:tgtEl>
                                        <p:attrNameLst>
                                          <p:attrName>ppt_x</p:attrName>
                                        </p:attrNameLst>
                                      </p:cBhvr>
                                      <p:tavLst>
                                        <p:tav tm="0">
                                          <p:val>
                                            <p:strVal val="#ppt_x+0.4"/>
                                          </p:val>
                                        </p:tav>
                                        <p:tav tm="100000">
                                          <p:val>
                                            <p:strVal val="#ppt_x-0.05"/>
                                          </p:val>
                                        </p:tav>
                                      </p:tavLst>
                                    </p:anim>
                                    <p:anim calcmode="lin" valueType="num">
                                      <p:cBhvr>
                                        <p:cTn id="42" dur="800" decel="100000" fill="hold"/>
                                        <p:tgtEl>
                                          <p:spTgt spid="3">
                                            <p:txEl>
                                              <p:pRg st="4" end="4"/>
                                            </p:txEl>
                                          </p:spTgt>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3">
                                            <p:txEl>
                                              <p:pRg st="4" end="4"/>
                                            </p:txEl>
                                          </p:spTgt>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3">
                                            <p:txEl>
                                              <p:pRg st="4" end="4"/>
                                            </p:txEl>
                                          </p:spTgt>
                                        </p:tgtEl>
                                        <p:attrNameLst>
                                          <p:attrName>ppt_y</p:attrName>
                                        </p:attrNameLst>
                                      </p:cBhvr>
                                      <p:tavLst>
                                        <p:tav tm="0">
                                          <p:val>
                                            <p:strVal val="#ppt_y+0.1"/>
                                          </p:val>
                                        </p:tav>
                                        <p:tav tm="100000">
                                          <p:val>
                                            <p:strVal val="#ppt_y"/>
                                          </p:val>
                                        </p:tav>
                                      </p:tavLst>
                                    </p:anim>
                                  </p:childTnLst>
                                </p:cTn>
                              </p:par>
                              <p:par>
                                <p:cTn id="45" presetID="30" presetClass="entr" presetSubtype="0" fill="hold" nodeType="with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800" decel="100000"/>
                                        <p:tgtEl>
                                          <p:spTgt spid="3">
                                            <p:txEl>
                                              <p:pRg st="5" end="5"/>
                                            </p:txEl>
                                          </p:spTgt>
                                        </p:tgtEl>
                                      </p:cBhvr>
                                    </p:animEffect>
                                    <p:anim calcmode="lin" valueType="num">
                                      <p:cBhvr>
                                        <p:cTn id="48" dur="800" decel="100000" fill="hold"/>
                                        <p:tgtEl>
                                          <p:spTgt spid="3">
                                            <p:txEl>
                                              <p:pRg st="5" end="5"/>
                                            </p:txEl>
                                          </p:spTgt>
                                        </p:tgtEl>
                                        <p:attrNameLst>
                                          <p:attrName>style.rotation</p:attrName>
                                        </p:attrNameLst>
                                      </p:cBhvr>
                                      <p:tavLst>
                                        <p:tav tm="0">
                                          <p:val>
                                            <p:fltVal val="-90"/>
                                          </p:val>
                                        </p:tav>
                                        <p:tav tm="100000">
                                          <p:val>
                                            <p:fltVal val="0"/>
                                          </p:val>
                                        </p:tav>
                                      </p:tavLst>
                                    </p:anim>
                                    <p:anim calcmode="lin" valueType="num">
                                      <p:cBhvr>
                                        <p:cTn id="49" dur="800" decel="100000" fill="hold"/>
                                        <p:tgtEl>
                                          <p:spTgt spid="3">
                                            <p:txEl>
                                              <p:pRg st="5" end="5"/>
                                            </p:txEl>
                                          </p:spTgt>
                                        </p:tgtEl>
                                        <p:attrNameLst>
                                          <p:attrName>ppt_x</p:attrName>
                                        </p:attrNameLst>
                                      </p:cBhvr>
                                      <p:tavLst>
                                        <p:tav tm="0">
                                          <p:val>
                                            <p:strVal val="#ppt_x+0.4"/>
                                          </p:val>
                                        </p:tav>
                                        <p:tav tm="100000">
                                          <p:val>
                                            <p:strVal val="#ppt_x-0.05"/>
                                          </p:val>
                                        </p:tav>
                                      </p:tavLst>
                                    </p:anim>
                                    <p:anim calcmode="lin" valueType="num">
                                      <p:cBhvr>
                                        <p:cTn id="50" dur="800" decel="100000" fill="hold"/>
                                        <p:tgtEl>
                                          <p:spTgt spid="3">
                                            <p:txEl>
                                              <p:pRg st="5" end="5"/>
                                            </p:txEl>
                                          </p:spTgt>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3">
                                            <p:txEl>
                                              <p:pRg st="5" end="5"/>
                                            </p:txEl>
                                          </p:spTgt>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3">
                                            <p:txEl>
                                              <p:pRg st="5" end="5"/>
                                            </p:txEl>
                                          </p:spTgt>
                                        </p:tgtEl>
                                        <p:attrNameLst>
                                          <p:attrName>ppt_y</p:attrName>
                                        </p:attrNameLst>
                                      </p:cBhvr>
                                      <p:tavLst>
                                        <p:tav tm="0">
                                          <p:val>
                                            <p:strVal val="#ppt_y+0.1"/>
                                          </p:val>
                                        </p:tav>
                                        <p:tav tm="100000">
                                          <p:val>
                                            <p:strVal val="#ppt_y"/>
                                          </p:val>
                                        </p:tav>
                                      </p:tavLst>
                                    </p:anim>
                                  </p:childTnLst>
                                </p:cTn>
                              </p:par>
                              <p:par>
                                <p:cTn id="53" presetID="30" presetClass="entr" presetSubtype="0" fill="hold" nodeType="with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800" decel="100000"/>
                                        <p:tgtEl>
                                          <p:spTgt spid="3">
                                            <p:txEl>
                                              <p:pRg st="6" end="6"/>
                                            </p:txEl>
                                          </p:spTgt>
                                        </p:tgtEl>
                                      </p:cBhvr>
                                    </p:animEffect>
                                    <p:anim calcmode="lin" valueType="num">
                                      <p:cBhvr>
                                        <p:cTn id="56" dur="800" decel="100000" fill="hold"/>
                                        <p:tgtEl>
                                          <p:spTgt spid="3">
                                            <p:txEl>
                                              <p:pRg st="6" end="6"/>
                                            </p:txEl>
                                          </p:spTgt>
                                        </p:tgtEl>
                                        <p:attrNameLst>
                                          <p:attrName>style.rotation</p:attrName>
                                        </p:attrNameLst>
                                      </p:cBhvr>
                                      <p:tavLst>
                                        <p:tav tm="0">
                                          <p:val>
                                            <p:fltVal val="-90"/>
                                          </p:val>
                                        </p:tav>
                                        <p:tav tm="100000">
                                          <p:val>
                                            <p:fltVal val="0"/>
                                          </p:val>
                                        </p:tav>
                                      </p:tavLst>
                                    </p:anim>
                                    <p:anim calcmode="lin" valueType="num">
                                      <p:cBhvr>
                                        <p:cTn id="57" dur="800" decel="100000" fill="hold"/>
                                        <p:tgtEl>
                                          <p:spTgt spid="3">
                                            <p:txEl>
                                              <p:pRg st="6" end="6"/>
                                            </p:txEl>
                                          </p:spTgt>
                                        </p:tgtEl>
                                        <p:attrNameLst>
                                          <p:attrName>ppt_x</p:attrName>
                                        </p:attrNameLst>
                                      </p:cBhvr>
                                      <p:tavLst>
                                        <p:tav tm="0">
                                          <p:val>
                                            <p:strVal val="#ppt_x+0.4"/>
                                          </p:val>
                                        </p:tav>
                                        <p:tav tm="100000">
                                          <p:val>
                                            <p:strVal val="#ppt_x-0.05"/>
                                          </p:val>
                                        </p:tav>
                                      </p:tavLst>
                                    </p:anim>
                                    <p:anim calcmode="lin" valueType="num">
                                      <p:cBhvr>
                                        <p:cTn id="58" dur="800" decel="100000" fill="hold"/>
                                        <p:tgtEl>
                                          <p:spTgt spid="3">
                                            <p:txEl>
                                              <p:pRg st="6" end="6"/>
                                            </p:txEl>
                                          </p:spTgt>
                                        </p:tgtEl>
                                        <p:attrNameLst>
                                          <p:attrName>ppt_y</p:attrName>
                                        </p:attrNameLst>
                                      </p:cBhvr>
                                      <p:tavLst>
                                        <p:tav tm="0">
                                          <p:val>
                                            <p:strVal val="#ppt_y-0.4"/>
                                          </p:val>
                                        </p:tav>
                                        <p:tav tm="100000">
                                          <p:val>
                                            <p:strVal val="#ppt_y+0.1"/>
                                          </p:val>
                                        </p:tav>
                                      </p:tavLst>
                                    </p:anim>
                                    <p:anim calcmode="lin" valueType="num">
                                      <p:cBhvr>
                                        <p:cTn id="59" dur="200" accel="100000" fill="hold">
                                          <p:stCondLst>
                                            <p:cond delay="800"/>
                                          </p:stCondLst>
                                        </p:cTn>
                                        <p:tgtEl>
                                          <p:spTgt spid="3">
                                            <p:txEl>
                                              <p:pRg st="6" end="6"/>
                                            </p:txEl>
                                          </p:spTgt>
                                        </p:tgtEl>
                                        <p:attrNameLst>
                                          <p:attrName>ppt_x</p:attrName>
                                        </p:attrNameLst>
                                      </p:cBhvr>
                                      <p:tavLst>
                                        <p:tav tm="0">
                                          <p:val>
                                            <p:strVal val="#ppt_x-0.05"/>
                                          </p:val>
                                        </p:tav>
                                        <p:tav tm="100000">
                                          <p:val>
                                            <p:strVal val="#ppt_x"/>
                                          </p:val>
                                        </p:tav>
                                      </p:tavLst>
                                    </p:anim>
                                    <p:anim calcmode="lin" valueType="num">
                                      <p:cBhvr>
                                        <p:cTn id="60" dur="200" accel="100000" fill="hold">
                                          <p:stCondLst>
                                            <p:cond delay="800"/>
                                          </p:stCondLst>
                                        </p:cTn>
                                        <p:tgtEl>
                                          <p:spTgt spid="3">
                                            <p:txEl>
                                              <p:pRg st="6" end="6"/>
                                            </p:txEl>
                                          </p:spTgt>
                                        </p:tgtEl>
                                        <p:attrNameLst>
                                          <p:attrName>ppt_y</p:attrName>
                                        </p:attrNameLst>
                                      </p:cBhvr>
                                      <p:tavLst>
                                        <p:tav tm="0">
                                          <p:val>
                                            <p:strVal val="#ppt_y+0.1"/>
                                          </p:val>
                                        </p:tav>
                                        <p:tav tm="100000">
                                          <p:val>
                                            <p:strVal val="#ppt_y"/>
                                          </p:val>
                                        </p:tav>
                                      </p:tavLst>
                                    </p:anim>
                                  </p:childTnLst>
                                </p:cTn>
                              </p:par>
                              <p:par>
                                <p:cTn id="61" presetID="30" presetClass="entr" presetSubtype="0" fill="hold" nodeType="with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800" decel="100000"/>
                                        <p:tgtEl>
                                          <p:spTgt spid="3">
                                            <p:txEl>
                                              <p:pRg st="7" end="7"/>
                                            </p:txEl>
                                          </p:spTgt>
                                        </p:tgtEl>
                                      </p:cBhvr>
                                    </p:animEffect>
                                    <p:anim calcmode="lin" valueType="num">
                                      <p:cBhvr>
                                        <p:cTn id="64" dur="800" decel="100000" fill="hold"/>
                                        <p:tgtEl>
                                          <p:spTgt spid="3">
                                            <p:txEl>
                                              <p:pRg st="7" end="7"/>
                                            </p:txEl>
                                          </p:spTgt>
                                        </p:tgtEl>
                                        <p:attrNameLst>
                                          <p:attrName>style.rotation</p:attrName>
                                        </p:attrNameLst>
                                      </p:cBhvr>
                                      <p:tavLst>
                                        <p:tav tm="0">
                                          <p:val>
                                            <p:fltVal val="-90"/>
                                          </p:val>
                                        </p:tav>
                                        <p:tav tm="100000">
                                          <p:val>
                                            <p:fltVal val="0"/>
                                          </p:val>
                                        </p:tav>
                                      </p:tavLst>
                                    </p:anim>
                                    <p:anim calcmode="lin" valueType="num">
                                      <p:cBhvr>
                                        <p:cTn id="65" dur="800" decel="100000" fill="hold"/>
                                        <p:tgtEl>
                                          <p:spTgt spid="3">
                                            <p:txEl>
                                              <p:pRg st="7" end="7"/>
                                            </p:txEl>
                                          </p:spTgt>
                                        </p:tgtEl>
                                        <p:attrNameLst>
                                          <p:attrName>ppt_x</p:attrName>
                                        </p:attrNameLst>
                                      </p:cBhvr>
                                      <p:tavLst>
                                        <p:tav tm="0">
                                          <p:val>
                                            <p:strVal val="#ppt_x+0.4"/>
                                          </p:val>
                                        </p:tav>
                                        <p:tav tm="100000">
                                          <p:val>
                                            <p:strVal val="#ppt_x-0.05"/>
                                          </p:val>
                                        </p:tav>
                                      </p:tavLst>
                                    </p:anim>
                                    <p:anim calcmode="lin" valueType="num">
                                      <p:cBhvr>
                                        <p:cTn id="66" dur="800" decel="100000" fill="hold"/>
                                        <p:tgtEl>
                                          <p:spTgt spid="3">
                                            <p:txEl>
                                              <p:pRg st="7" end="7"/>
                                            </p:txEl>
                                          </p:spTgt>
                                        </p:tgtEl>
                                        <p:attrNameLst>
                                          <p:attrName>ppt_y</p:attrName>
                                        </p:attrNameLst>
                                      </p:cBhvr>
                                      <p:tavLst>
                                        <p:tav tm="0">
                                          <p:val>
                                            <p:strVal val="#ppt_y-0.4"/>
                                          </p:val>
                                        </p:tav>
                                        <p:tav tm="100000">
                                          <p:val>
                                            <p:strVal val="#ppt_y+0.1"/>
                                          </p:val>
                                        </p:tav>
                                      </p:tavLst>
                                    </p:anim>
                                    <p:anim calcmode="lin" valueType="num">
                                      <p:cBhvr>
                                        <p:cTn id="67" dur="200" accel="100000" fill="hold">
                                          <p:stCondLst>
                                            <p:cond delay="800"/>
                                          </p:stCondLst>
                                        </p:cTn>
                                        <p:tgtEl>
                                          <p:spTgt spid="3">
                                            <p:txEl>
                                              <p:pRg st="7" end="7"/>
                                            </p:txEl>
                                          </p:spTgt>
                                        </p:tgtEl>
                                        <p:attrNameLst>
                                          <p:attrName>ppt_x</p:attrName>
                                        </p:attrNameLst>
                                      </p:cBhvr>
                                      <p:tavLst>
                                        <p:tav tm="0">
                                          <p:val>
                                            <p:strVal val="#ppt_x-0.05"/>
                                          </p:val>
                                        </p:tav>
                                        <p:tav tm="100000">
                                          <p:val>
                                            <p:strVal val="#ppt_x"/>
                                          </p:val>
                                        </p:tav>
                                      </p:tavLst>
                                    </p:anim>
                                    <p:anim calcmode="lin" valueType="num">
                                      <p:cBhvr>
                                        <p:cTn id="68" dur="200" accel="100000" fill="hold">
                                          <p:stCondLst>
                                            <p:cond delay="800"/>
                                          </p:stCondLst>
                                        </p:cTn>
                                        <p:tgtEl>
                                          <p:spTgt spid="3">
                                            <p:txEl>
                                              <p:pRg st="7" end="7"/>
                                            </p:txEl>
                                          </p:spTgt>
                                        </p:tgtEl>
                                        <p:attrNameLst>
                                          <p:attrName>ppt_y</p:attrName>
                                        </p:attrNameLst>
                                      </p:cBhvr>
                                      <p:tavLst>
                                        <p:tav tm="0">
                                          <p:val>
                                            <p:strVal val="#ppt_y+0.1"/>
                                          </p:val>
                                        </p:tav>
                                        <p:tav tm="100000">
                                          <p:val>
                                            <p:strVal val="#ppt_y"/>
                                          </p:val>
                                        </p:tav>
                                      </p:tavLst>
                                    </p:anim>
                                  </p:childTnLst>
                                </p:cTn>
                              </p:par>
                              <p:par>
                                <p:cTn id="69" presetID="30" presetClass="entr" presetSubtype="0" fill="hold" nodeType="withEffect">
                                  <p:stCondLst>
                                    <p:cond delay="0"/>
                                  </p:stCondLst>
                                  <p:childTnLst>
                                    <p:set>
                                      <p:cBhvr>
                                        <p:cTn id="70" dur="1" fill="hold">
                                          <p:stCondLst>
                                            <p:cond delay="0"/>
                                          </p:stCondLst>
                                        </p:cTn>
                                        <p:tgtEl>
                                          <p:spTgt spid="3">
                                            <p:txEl>
                                              <p:pRg st="8" end="8"/>
                                            </p:txEl>
                                          </p:spTgt>
                                        </p:tgtEl>
                                        <p:attrNameLst>
                                          <p:attrName>style.visibility</p:attrName>
                                        </p:attrNameLst>
                                      </p:cBhvr>
                                      <p:to>
                                        <p:strVal val="visible"/>
                                      </p:to>
                                    </p:set>
                                    <p:animEffect transition="in" filter="fade">
                                      <p:cBhvr>
                                        <p:cTn id="71" dur="800" decel="100000"/>
                                        <p:tgtEl>
                                          <p:spTgt spid="3">
                                            <p:txEl>
                                              <p:pRg st="8" end="8"/>
                                            </p:txEl>
                                          </p:spTgt>
                                        </p:tgtEl>
                                      </p:cBhvr>
                                    </p:animEffect>
                                    <p:anim calcmode="lin" valueType="num">
                                      <p:cBhvr>
                                        <p:cTn id="72" dur="800" decel="100000" fill="hold"/>
                                        <p:tgtEl>
                                          <p:spTgt spid="3">
                                            <p:txEl>
                                              <p:pRg st="8" end="8"/>
                                            </p:txEl>
                                          </p:spTgt>
                                        </p:tgtEl>
                                        <p:attrNameLst>
                                          <p:attrName>style.rotation</p:attrName>
                                        </p:attrNameLst>
                                      </p:cBhvr>
                                      <p:tavLst>
                                        <p:tav tm="0">
                                          <p:val>
                                            <p:fltVal val="-90"/>
                                          </p:val>
                                        </p:tav>
                                        <p:tav tm="100000">
                                          <p:val>
                                            <p:fltVal val="0"/>
                                          </p:val>
                                        </p:tav>
                                      </p:tavLst>
                                    </p:anim>
                                    <p:anim calcmode="lin" valueType="num">
                                      <p:cBhvr>
                                        <p:cTn id="73" dur="800" decel="100000" fill="hold"/>
                                        <p:tgtEl>
                                          <p:spTgt spid="3">
                                            <p:txEl>
                                              <p:pRg st="8" end="8"/>
                                            </p:txEl>
                                          </p:spTgt>
                                        </p:tgtEl>
                                        <p:attrNameLst>
                                          <p:attrName>ppt_x</p:attrName>
                                        </p:attrNameLst>
                                      </p:cBhvr>
                                      <p:tavLst>
                                        <p:tav tm="0">
                                          <p:val>
                                            <p:strVal val="#ppt_x+0.4"/>
                                          </p:val>
                                        </p:tav>
                                        <p:tav tm="100000">
                                          <p:val>
                                            <p:strVal val="#ppt_x-0.05"/>
                                          </p:val>
                                        </p:tav>
                                      </p:tavLst>
                                    </p:anim>
                                    <p:anim calcmode="lin" valueType="num">
                                      <p:cBhvr>
                                        <p:cTn id="74" dur="800" decel="100000" fill="hold"/>
                                        <p:tgtEl>
                                          <p:spTgt spid="3">
                                            <p:txEl>
                                              <p:pRg st="8" end="8"/>
                                            </p:txEl>
                                          </p:spTgt>
                                        </p:tgtEl>
                                        <p:attrNameLst>
                                          <p:attrName>ppt_y</p:attrName>
                                        </p:attrNameLst>
                                      </p:cBhvr>
                                      <p:tavLst>
                                        <p:tav tm="0">
                                          <p:val>
                                            <p:strVal val="#ppt_y-0.4"/>
                                          </p:val>
                                        </p:tav>
                                        <p:tav tm="100000">
                                          <p:val>
                                            <p:strVal val="#ppt_y+0.1"/>
                                          </p:val>
                                        </p:tav>
                                      </p:tavLst>
                                    </p:anim>
                                    <p:anim calcmode="lin" valueType="num">
                                      <p:cBhvr>
                                        <p:cTn id="75" dur="200" accel="100000" fill="hold">
                                          <p:stCondLst>
                                            <p:cond delay="800"/>
                                          </p:stCondLst>
                                        </p:cTn>
                                        <p:tgtEl>
                                          <p:spTgt spid="3">
                                            <p:txEl>
                                              <p:pRg st="8" end="8"/>
                                            </p:txEl>
                                          </p:spTgt>
                                        </p:tgtEl>
                                        <p:attrNameLst>
                                          <p:attrName>ppt_x</p:attrName>
                                        </p:attrNameLst>
                                      </p:cBhvr>
                                      <p:tavLst>
                                        <p:tav tm="0">
                                          <p:val>
                                            <p:strVal val="#ppt_x-0.05"/>
                                          </p:val>
                                        </p:tav>
                                        <p:tav tm="100000">
                                          <p:val>
                                            <p:strVal val="#ppt_x"/>
                                          </p:val>
                                        </p:tav>
                                      </p:tavLst>
                                    </p:anim>
                                    <p:anim calcmode="lin" valueType="num">
                                      <p:cBhvr>
                                        <p:cTn id="76" dur="200" accel="100000" fill="hold">
                                          <p:stCondLst>
                                            <p:cond delay="800"/>
                                          </p:stCondLst>
                                        </p:cTn>
                                        <p:tgtEl>
                                          <p:spTgt spid="3">
                                            <p:txEl>
                                              <p:pRg st="8" end="8"/>
                                            </p:txEl>
                                          </p:spTgt>
                                        </p:tgtEl>
                                        <p:attrNameLst>
                                          <p:attrName>ppt_y</p:attrName>
                                        </p:attrNameLst>
                                      </p:cBhvr>
                                      <p:tavLst>
                                        <p:tav tm="0">
                                          <p:val>
                                            <p:strVal val="#ppt_y+0.1"/>
                                          </p:val>
                                        </p:tav>
                                        <p:tav tm="100000">
                                          <p:val>
                                            <p:strVal val="#ppt_y"/>
                                          </p:val>
                                        </p:tav>
                                      </p:tavLst>
                                    </p:anim>
                                  </p:childTnLst>
                                </p:cTn>
                              </p:par>
                              <p:par>
                                <p:cTn id="77" presetID="55" presetClass="entr" presetSubtype="0" fill="hold" nodeType="with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p:cTn id="79" dur="1000" fill="hold"/>
                                        <p:tgtEl>
                                          <p:spTgt spid="4"/>
                                        </p:tgtEl>
                                        <p:attrNameLst>
                                          <p:attrName>ppt_w</p:attrName>
                                        </p:attrNameLst>
                                      </p:cBhvr>
                                      <p:tavLst>
                                        <p:tav tm="0">
                                          <p:val>
                                            <p:strVal val="#ppt_w*0.70"/>
                                          </p:val>
                                        </p:tav>
                                        <p:tav tm="100000">
                                          <p:val>
                                            <p:strVal val="#ppt_w"/>
                                          </p:val>
                                        </p:tav>
                                      </p:tavLst>
                                    </p:anim>
                                    <p:anim calcmode="lin" valueType="num">
                                      <p:cBhvr>
                                        <p:cTn id="80" dur="1000" fill="hold"/>
                                        <p:tgtEl>
                                          <p:spTgt spid="4"/>
                                        </p:tgtEl>
                                        <p:attrNameLst>
                                          <p:attrName>ppt_h</p:attrName>
                                        </p:attrNameLst>
                                      </p:cBhvr>
                                      <p:tavLst>
                                        <p:tav tm="0">
                                          <p:val>
                                            <p:strVal val="#ppt_h"/>
                                          </p:val>
                                        </p:tav>
                                        <p:tav tm="100000">
                                          <p:val>
                                            <p:strVal val="#ppt_h"/>
                                          </p:val>
                                        </p:tav>
                                      </p:tavLst>
                                    </p:anim>
                                    <p:animEffect transition="in" filter="fade">
                                      <p:cBhvr>
                                        <p:cTn id="81" dur="1000"/>
                                        <p:tgtEl>
                                          <p:spTgt spid="4"/>
                                        </p:tgtEl>
                                      </p:cBhvr>
                                    </p:animEffect>
                                  </p:childTnLst>
                                </p:cTn>
                              </p:par>
                              <p:par>
                                <p:cTn id="82" presetID="55" presetClass="entr" presetSubtype="0" fill="hold" nodeType="withEffect">
                                  <p:stCondLst>
                                    <p:cond delay="0"/>
                                  </p:stCondLst>
                                  <p:childTnLst>
                                    <p:set>
                                      <p:cBhvr>
                                        <p:cTn id="83" dur="1" fill="hold">
                                          <p:stCondLst>
                                            <p:cond delay="0"/>
                                          </p:stCondLst>
                                        </p:cTn>
                                        <p:tgtEl>
                                          <p:spTgt spid="5"/>
                                        </p:tgtEl>
                                        <p:attrNameLst>
                                          <p:attrName>style.visibility</p:attrName>
                                        </p:attrNameLst>
                                      </p:cBhvr>
                                      <p:to>
                                        <p:strVal val="visible"/>
                                      </p:to>
                                    </p:set>
                                    <p:anim calcmode="lin" valueType="num">
                                      <p:cBhvr>
                                        <p:cTn id="84" dur="1000" fill="hold"/>
                                        <p:tgtEl>
                                          <p:spTgt spid="5"/>
                                        </p:tgtEl>
                                        <p:attrNameLst>
                                          <p:attrName>ppt_w</p:attrName>
                                        </p:attrNameLst>
                                      </p:cBhvr>
                                      <p:tavLst>
                                        <p:tav tm="0">
                                          <p:val>
                                            <p:strVal val="#ppt_w*0.70"/>
                                          </p:val>
                                        </p:tav>
                                        <p:tav tm="100000">
                                          <p:val>
                                            <p:strVal val="#ppt_w"/>
                                          </p:val>
                                        </p:tav>
                                      </p:tavLst>
                                    </p:anim>
                                    <p:anim calcmode="lin" valueType="num">
                                      <p:cBhvr>
                                        <p:cTn id="85" dur="1000" fill="hold"/>
                                        <p:tgtEl>
                                          <p:spTgt spid="5"/>
                                        </p:tgtEl>
                                        <p:attrNameLst>
                                          <p:attrName>ppt_h</p:attrName>
                                        </p:attrNameLst>
                                      </p:cBhvr>
                                      <p:tavLst>
                                        <p:tav tm="0">
                                          <p:val>
                                            <p:strVal val="#ppt_h"/>
                                          </p:val>
                                        </p:tav>
                                        <p:tav tm="100000">
                                          <p:val>
                                            <p:strVal val="#ppt_h"/>
                                          </p:val>
                                        </p:tav>
                                      </p:tavLst>
                                    </p:anim>
                                    <p:animEffect transition="in" filter="fade">
                                      <p:cBhvr>
                                        <p:cTn id="86" dur="1000"/>
                                        <p:tgtEl>
                                          <p:spTgt spid="5"/>
                                        </p:tgtEl>
                                      </p:cBhvr>
                                    </p:animEffect>
                                  </p:childTnLst>
                                </p:cTn>
                              </p:par>
                              <p:par>
                                <p:cTn id="87" presetID="55" presetClass="entr" presetSubtype="0" fill="hold" nodeType="withEffect">
                                  <p:stCondLst>
                                    <p:cond delay="0"/>
                                  </p:stCondLst>
                                  <p:childTnLst>
                                    <p:set>
                                      <p:cBhvr>
                                        <p:cTn id="88" dur="1" fill="hold">
                                          <p:stCondLst>
                                            <p:cond delay="0"/>
                                          </p:stCondLst>
                                        </p:cTn>
                                        <p:tgtEl>
                                          <p:spTgt spid="6"/>
                                        </p:tgtEl>
                                        <p:attrNameLst>
                                          <p:attrName>style.visibility</p:attrName>
                                        </p:attrNameLst>
                                      </p:cBhvr>
                                      <p:to>
                                        <p:strVal val="visible"/>
                                      </p:to>
                                    </p:set>
                                    <p:anim calcmode="lin" valueType="num">
                                      <p:cBhvr>
                                        <p:cTn id="89" dur="1000" fill="hold"/>
                                        <p:tgtEl>
                                          <p:spTgt spid="6"/>
                                        </p:tgtEl>
                                        <p:attrNameLst>
                                          <p:attrName>ppt_w</p:attrName>
                                        </p:attrNameLst>
                                      </p:cBhvr>
                                      <p:tavLst>
                                        <p:tav tm="0">
                                          <p:val>
                                            <p:strVal val="#ppt_w*0.70"/>
                                          </p:val>
                                        </p:tav>
                                        <p:tav tm="100000">
                                          <p:val>
                                            <p:strVal val="#ppt_w"/>
                                          </p:val>
                                        </p:tav>
                                      </p:tavLst>
                                    </p:anim>
                                    <p:anim calcmode="lin" valueType="num">
                                      <p:cBhvr>
                                        <p:cTn id="90" dur="1000" fill="hold"/>
                                        <p:tgtEl>
                                          <p:spTgt spid="6"/>
                                        </p:tgtEl>
                                        <p:attrNameLst>
                                          <p:attrName>ppt_h</p:attrName>
                                        </p:attrNameLst>
                                      </p:cBhvr>
                                      <p:tavLst>
                                        <p:tav tm="0">
                                          <p:val>
                                            <p:strVal val="#ppt_h"/>
                                          </p:val>
                                        </p:tav>
                                        <p:tav tm="100000">
                                          <p:val>
                                            <p:strVal val="#ppt_h"/>
                                          </p:val>
                                        </p:tav>
                                      </p:tavLst>
                                    </p:anim>
                                    <p:animEffect transition="in" filter="fade">
                                      <p:cBhvr>
                                        <p:cTn id="9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131B277-1BB3-1B43-BE05-81E5A8998AC6}"/>
              </a:ext>
            </a:extLst>
          </p:cNvPr>
          <p:cNvSpPr>
            <a:spLocks noGrp="1"/>
          </p:cNvSpPr>
          <p:nvPr>
            <p:ph type="title"/>
          </p:nvPr>
        </p:nvSpPr>
        <p:spPr>
          <a:xfrm>
            <a:off x="165270" y="379008"/>
            <a:ext cx="8596668" cy="1320800"/>
          </a:xfrm>
        </p:spPr>
        <p:txBody>
          <a:bodyPr/>
          <a:lstStyle/>
          <a:p>
            <a:r>
              <a:rPr lang="pl-PL" b="1" dirty="0"/>
              <a:t>IV. Mocne  i słabe strony  przedszkola</a:t>
            </a:r>
            <a:r>
              <a:rPr lang="pl-PL" dirty="0"/>
              <a:t> </a:t>
            </a:r>
          </a:p>
        </p:txBody>
      </p:sp>
      <p:graphicFrame>
        <p:nvGraphicFramePr>
          <p:cNvPr id="6" name="Symbol zastępczy zawartości 5">
            <a:extLst>
              <a:ext uri="{FF2B5EF4-FFF2-40B4-BE49-F238E27FC236}">
                <a16:creationId xmlns:a16="http://schemas.microsoft.com/office/drawing/2014/main" xmlns="" id="{66FC17E3-3030-0648-ACD2-B2CA55B17D63}"/>
              </a:ext>
            </a:extLst>
          </p:cNvPr>
          <p:cNvGraphicFramePr>
            <a:graphicFrameLocks noGrp="1"/>
          </p:cNvGraphicFramePr>
          <p:nvPr>
            <p:ph idx="1"/>
            <p:extLst>
              <p:ext uri="{D42A27DB-BD31-4B8C-83A1-F6EECF244321}">
                <p14:modId xmlns:p14="http://schemas.microsoft.com/office/powerpoint/2010/main" val="3861216190"/>
              </p:ext>
            </p:extLst>
          </p:nvPr>
        </p:nvGraphicFramePr>
        <p:xfrm>
          <a:off x="130003" y="1345476"/>
          <a:ext cx="8631935" cy="52694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Symbol zastępczy zawartości 2">
            <a:extLst>
              <a:ext uri="{FF2B5EF4-FFF2-40B4-BE49-F238E27FC236}">
                <a16:creationId xmlns:a16="http://schemas.microsoft.com/office/drawing/2014/main" xmlns="" id="{795865F4-2976-0944-881A-E4A6E86F5D06}"/>
              </a:ext>
            </a:extLst>
          </p:cNvPr>
          <p:cNvSpPr txBox="1">
            <a:spLocks/>
          </p:cNvSpPr>
          <p:nvPr/>
        </p:nvSpPr>
        <p:spPr>
          <a:xfrm>
            <a:off x="8138160" y="1606731"/>
            <a:ext cx="4158343" cy="387137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lvl="0" indent="0" algn="ctr">
              <a:buNone/>
            </a:pPr>
            <a:r>
              <a:rPr lang="pl-PL" b="1" dirty="0"/>
              <a:t>Słabe strony</a:t>
            </a:r>
          </a:p>
          <a:p>
            <a:pPr lvl="0"/>
            <a:r>
              <a:rPr lang="pl-PL" dirty="0"/>
              <a:t>stan techniczny budynku</a:t>
            </a:r>
          </a:p>
          <a:p>
            <a:pPr lvl="0"/>
            <a:r>
              <a:rPr lang="pl-PL" dirty="0"/>
              <a:t>brak możliwości utworzenia sali rehabilitacji i sali doświadczania świata</a:t>
            </a:r>
          </a:p>
          <a:p>
            <a:pPr lvl="0"/>
            <a:r>
              <a:rPr lang="pl-PL" dirty="0"/>
              <a:t>sprzęt gimnastyczno - zabawowy  na podwórku przedszkolnym mało atrakcyjny dla dzieci  ze względu na ich ilość </a:t>
            </a:r>
          </a:p>
          <a:p>
            <a:endParaRPr lang="pl-PL" dirty="0"/>
          </a:p>
        </p:txBody>
      </p:sp>
    </p:spTree>
    <p:extLst>
      <p:ext uri="{BB962C8B-B14F-4D97-AF65-F5344CB8AC3E}">
        <p14:creationId xmlns:p14="http://schemas.microsoft.com/office/powerpoint/2010/main" val="28416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9" grpId="0"/>
    </p:bldLst>
  </p:timing>
</p:sld>
</file>

<file path=ppt/theme/theme1.xml><?xml version="1.0" encoding="utf-8"?>
<a:theme xmlns:a="http://schemas.openxmlformats.org/drawingml/2006/main" name="Faseta">
  <a:themeElements>
    <a:clrScheme name="Fas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s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s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{4FDDFC6E-3266-0544-82C0-6F0F832C36B4}tf10001060</Template>
  <TotalTime>1310</TotalTime>
  <Words>2239</Words>
  <Application>Microsoft Office PowerPoint</Application>
  <PresentationFormat>Niestandardowy</PresentationFormat>
  <Paragraphs>282</Paragraphs>
  <Slides>32</Slides>
  <Notes>2</Notes>
  <HiddenSlides>0</HiddenSlides>
  <MMClips>0</MMClips>
  <ScaleCrop>false</ScaleCrop>
  <HeadingPairs>
    <vt:vector size="4" baseType="variant">
      <vt:variant>
        <vt:lpstr>Motyw</vt:lpstr>
      </vt:variant>
      <vt:variant>
        <vt:i4>1</vt:i4>
      </vt:variant>
      <vt:variant>
        <vt:lpstr>Tytuły slajdów</vt:lpstr>
      </vt:variant>
      <vt:variant>
        <vt:i4>32</vt:i4>
      </vt:variant>
    </vt:vector>
  </HeadingPairs>
  <TitlesOfParts>
    <vt:vector size="33" baseType="lpstr">
      <vt:lpstr>Faseta</vt:lpstr>
      <vt:lpstr>Koncepcja Funkcjonowania i Rozwoju  </vt:lpstr>
      <vt:lpstr> I. Uzasadnienie </vt:lpstr>
      <vt:lpstr>Prezentacja programu PowerPoint</vt:lpstr>
      <vt:lpstr>Realizowane zadania w minionych  5 latach</vt:lpstr>
      <vt:lpstr>II. Informacja o Przedszkolu </vt:lpstr>
      <vt:lpstr>Prezentacja programu PowerPoint</vt:lpstr>
      <vt:lpstr>III. Kadra  przedszkola </vt:lpstr>
      <vt:lpstr>Prezentacja programu PowerPoint</vt:lpstr>
      <vt:lpstr>IV. Mocne  i słabe strony  przedszkola </vt:lpstr>
      <vt:lpstr>      "Przedszkole równych szans”  V. Wizja przedszkola </vt:lpstr>
      <vt:lpstr>VI. Misja przedszkola </vt:lpstr>
      <vt:lpstr>VI. Priorytety działalności przedszkola  na lata 2018-2023</vt:lpstr>
      <vt:lpstr>PRIORYTET 1  WZMACNIANIE AKTYWNOŚCI INTELEKTUALNEJ I POZNAWCZEJ DZIECI POPRZEZ ROZWIJANIE DZIAŁALNOŚCI INNOWACYJNEJ PRZEDSZKOLA  </vt:lpstr>
      <vt:lpstr>Prezentacja programu PowerPoint</vt:lpstr>
      <vt:lpstr>PRIORYTET 2  TWORZENIE SYTUACJI SPRZYJAJĄCYCH ROZWIJANIU DZIAŁALNOŚCI BADAWCZEJ DZIECI, KSZTAŁTOWANIU KOMPETENCJI MATEMATYCZNYCH, SKUPIENIU UWAGI I KONCENTRACJI  </vt:lpstr>
      <vt:lpstr>Prezentacja programu PowerPoint</vt:lpstr>
      <vt:lpstr>PRIORYTET 3  WSPIERANIE RODZICÓW W WYCHOWANIU DZIECI I BUDOWANIU WIZJI ICH ROZWOJU </vt:lpstr>
      <vt:lpstr>Prezentacja programu PowerPoint</vt:lpstr>
      <vt:lpstr>PRIORYTET 4   TWORZENIE SYTUACJI SPRZYJAJĄCYCH ROZWOJOWI NAWYKÓW ORAZ ZDOLNOŚCI  DO AKTYWNEGO I TWÓRCZEGO DZIAŁANIA </vt:lpstr>
      <vt:lpstr>Prezentacja programu PowerPoint</vt:lpstr>
      <vt:lpstr>PRIORYTET 5  WYRÓWNYWANIE SZANS EDUKACYJNYCH I INTEGROWANIE DZIECI O SPECJALNYCH POTRZEBACH EDUKACYJNYCH </vt:lpstr>
      <vt:lpstr>Prezentacja programu PowerPoint</vt:lpstr>
      <vt:lpstr>VII. Opieka  i wychowanie </vt:lpstr>
      <vt:lpstr>VIII. Wizja  dziecka i absolwenta przedszkola </vt:lpstr>
      <vt:lpstr>IX. Współpraca z rodzicami i środowiskiem lokalnym </vt:lpstr>
      <vt:lpstr>Prezentacja programu PowerPoint</vt:lpstr>
      <vt:lpstr>Prezentacja programu PowerPoint</vt:lpstr>
      <vt:lpstr>X. Współpraca z radą pedagogiczną </vt:lpstr>
      <vt:lpstr>XI. Zarządzanie przedszkolem </vt:lpstr>
      <vt:lpstr>Prezentacja programu PowerPoint</vt:lpstr>
      <vt:lpstr>XII. Podsumowanie </vt:lpstr>
      <vt:lpstr>Dziękuję za uwagę.</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Koncepcja Funkcjonowania i Rozwoju  Przedszkola Miejskiego nr 11 z Oddziałami Integracyjnymi "Tęcza" w Świnoujściu 2018-2023 </dc:title>
  <dc:creator>Małgorzata Skulich</dc:creator>
  <cp:lastModifiedBy>dyrektor</cp:lastModifiedBy>
  <cp:revision>120</cp:revision>
  <dcterms:created xsi:type="dcterms:W3CDTF">2018-02-20T18:01:10Z</dcterms:created>
  <dcterms:modified xsi:type="dcterms:W3CDTF">2018-09-25T11:36:00Z</dcterms:modified>
</cp:coreProperties>
</file>